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8" r:id="rId2"/>
    <p:sldId id="269" r:id="rId3"/>
    <p:sldId id="270" r:id="rId4"/>
    <p:sldId id="27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65" r:id="rId23"/>
    <p:sldId id="266" r:id="rId24"/>
    <p:sldId id="267" r:id="rId25"/>
    <p:sldId id="27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2" d="100"/>
          <a:sy n="42" d="100"/>
        </p:scale>
        <p:origin x="96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Sheet1!$C$1</c:f>
              <c:strCache>
                <c:ptCount val="1"/>
                <c:pt idx="0">
                  <c:v># of tweets2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F2D-4140-880B-20C8F44F5EA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F2D-4140-880B-20C8F44F5EA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F2D-4140-880B-20C8F44F5E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F2D-4140-880B-20C8F44F5EA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F2D-4140-880B-20C8F44F5EA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F2D-4140-880B-20C8F44F5EA2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F2D-4140-880B-20C8F44F5EA2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F2D-4140-880B-20C8F44F5EA2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F2D-4140-880B-20C8F44F5EA2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6F2D-4140-880B-20C8F44F5EA2}"/>
              </c:ext>
            </c:extLst>
          </c:dPt>
          <c:dPt>
            <c:idx val="10"/>
            <c:bubble3D val="0"/>
            <c:explosion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F2D-4140-880B-20C8F44F5EA2}"/>
              </c:ext>
            </c:extLst>
          </c:dPt>
          <c:dLbls>
            <c:dLbl>
              <c:idx val="0"/>
              <c:layout>
                <c:manualLayout>
                  <c:x val="-0.11364868845834036"/>
                  <c:y val="3.1497182614216558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6F2D-4140-880B-20C8F44F5EA2}"/>
                </c:ext>
              </c:extLst>
            </c:dLbl>
            <c:dLbl>
              <c:idx val="1"/>
              <c:layout>
                <c:manualLayout>
                  <c:x val="-8.6372913741182389E-2"/>
                  <c:y val="-3.543433044099362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8.1304271723096663E-2"/>
                      <c:h val="3.3098289397105893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6F2D-4140-880B-20C8F44F5EA2}"/>
                </c:ext>
              </c:extLst>
            </c:dLbl>
            <c:dLbl>
              <c:idx val="2"/>
              <c:layout>
                <c:manualLayout>
                  <c:x val="-2.0456763922501259E-2"/>
                  <c:y val="-1.5748591307108279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6F2D-4140-880B-20C8F44F5EA2}"/>
                </c:ext>
              </c:extLst>
            </c:dLbl>
            <c:dLbl>
              <c:idx val="3"/>
              <c:layout>
                <c:manualLayout>
                  <c:x val="1.8183790153334451E-2"/>
                  <c:y val="2.6247652178513796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6F2D-4140-880B-20C8F44F5EA2}"/>
                </c:ext>
              </c:extLst>
            </c:dLbl>
            <c:dLbl>
              <c:idx val="4"/>
              <c:layout>
                <c:manualLayout>
                  <c:x val="1.3637842615000839E-2"/>
                  <c:y val="1.3123826089256874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9-6F2D-4140-880B-20C8F44F5EA2}"/>
                </c:ext>
              </c:extLst>
            </c:dLbl>
            <c:dLbl>
              <c:idx val="5"/>
              <c:layout>
                <c:manualLayout>
                  <c:x val="6.8189213075004196E-3"/>
                  <c:y val="2.0998121742811036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B-6F2D-4140-880B-20C8F44F5EA2}"/>
                </c:ext>
              </c:extLst>
            </c:dLbl>
            <c:dLbl>
              <c:idx val="6"/>
              <c:layout>
                <c:manualLayout>
                  <c:x val="2.2729737691668064E-3"/>
                  <c:y val="3.4121947832067935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D-6F2D-4140-880B-20C8F44F5EA2}"/>
                </c:ext>
              </c:extLst>
            </c:dLbl>
            <c:dLbl>
              <c:idx val="10"/>
              <c:layout>
                <c:manualLayout>
                  <c:x val="6.5916239305837385E-2"/>
                  <c:y val="-0.17848403481389385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15-6F2D-4140-880B-20C8F44F5E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Sheet1!$A$2:$A$12</c:f>
              <c:strCache>
                <c:ptCount val="11"/>
                <c:pt idx="0">
                  <c:v>Forced Marriage</c:v>
                </c:pt>
                <c:pt idx="1">
                  <c:v>Shut</c:v>
                </c:pt>
                <c:pt idx="2">
                  <c:v>Don’t know</c:v>
                </c:pt>
                <c:pt idx="3">
                  <c:v>Forced labor</c:v>
                </c:pt>
                <c:pt idx="4">
                  <c:v>Raped</c:v>
                </c:pt>
                <c:pt idx="5">
                  <c:v>Threatened</c:v>
                </c:pt>
                <c:pt idx="6">
                  <c:v>Damaged</c:v>
                </c:pt>
                <c:pt idx="7">
                  <c:v>Injured</c:v>
                </c:pt>
                <c:pt idx="8">
                  <c:v>Kidnapped</c:v>
                </c:pt>
                <c:pt idx="9">
                  <c:v>Miscellaneous</c:v>
                </c:pt>
                <c:pt idx="10">
                  <c:v>Killed</c:v>
                </c:pt>
              </c:strCache>
            </c:strRef>
          </c:cat>
          <c:val>
            <c:numRef>
              <c:f>Sheet1!$C$2:$C$12</c:f>
              <c:numCache>
                <c:formatCode>0.00%</c:formatCode>
                <c:ptCount val="11"/>
                <c:pt idx="0">
                  <c:v>1.5114042319318494E-3</c:v>
                </c:pt>
                <c:pt idx="1">
                  <c:v>9.7554273151964823E-3</c:v>
                </c:pt>
                <c:pt idx="2">
                  <c:v>9.8928276999175595E-3</c:v>
                </c:pt>
                <c:pt idx="3">
                  <c:v>2.5419071173399286E-2</c:v>
                </c:pt>
                <c:pt idx="4">
                  <c:v>4.7128331959329486E-2</c:v>
                </c:pt>
                <c:pt idx="5">
                  <c:v>5.3173948887056885E-2</c:v>
                </c:pt>
                <c:pt idx="6">
                  <c:v>6.3753778510579825E-2</c:v>
                </c:pt>
                <c:pt idx="7">
                  <c:v>8.5600439681231114E-2</c:v>
                </c:pt>
                <c:pt idx="8">
                  <c:v>0.11198131354767793</c:v>
                </c:pt>
                <c:pt idx="9">
                  <c:v>0.11624072547403133</c:v>
                </c:pt>
                <c:pt idx="10">
                  <c:v>0.47554273151964827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6F2D-4140-880B-20C8F44F5E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2.965654017089495E-2"/>
          <c:w val="0.17765491390082749"/>
          <c:h val="0.9703433748424048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24"/>
    </mc:Choice>
    <mc:Fallback>
      <c:style val="24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399850296733261"/>
          <c:y val="3.171810168183134E-2"/>
          <c:w val="0.66969709238006114"/>
          <c:h val="0.7558950373771832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# of tweets</c:v>
                </c:pt>
              </c:strCache>
            </c:strRef>
          </c:tx>
          <c:invertIfNegative val="0"/>
          <c:cat>
            <c:strRef>
              <c:f>Sheet1!$A$2:$A$13</c:f>
              <c:strCache>
                <c:ptCount val="11"/>
                <c:pt idx="0">
                  <c:v>Forced Marriage</c:v>
                </c:pt>
                <c:pt idx="1">
                  <c:v>Shut</c:v>
                </c:pt>
                <c:pt idx="2">
                  <c:v>Don’t know</c:v>
                </c:pt>
                <c:pt idx="3">
                  <c:v>Forced labor</c:v>
                </c:pt>
                <c:pt idx="4">
                  <c:v>Raped</c:v>
                </c:pt>
                <c:pt idx="5">
                  <c:v>Threatened</c:v>
                </c:pt>
                <c:pt idx="6">
                  <c:v>Damaged</c:v>
                </c:pt>
                <c:pt idx="7">
                  <c:v>Injured</c:v>
                </c:pt>
                <c:pt idx="8">
                  <c:v>Kidnapped</c:v>
                </c:pt>
                <c:pt idx="9">
                  <c:v>Miscellaneous</c:v>
                </c:pt>
                <c:pt idx="10">
                  <c:v>Killed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11</c:v>
                </c:pt>
                <c:pt idx="1">
                  <c:v>71</c:v>
                </c:pt>
                <c:pt idx="2">
                  <c:v>72</c:v>
                </c:pt>
                <c:pt idx="3">
                  <c:v>185</c:v>
                </c:pt>
                <c:pt idx="4">
                  <c:v>343</c:v>
                </c:pt>
                <c:pt idx="5">
                  <c:v>387</c:v>
                </c:pt>
                <c:pt idx="6">
                  <c:v>464</c:v>
                </c:pt>
                <c:pt idx="7">
                  <c:v>623</c:v>
                </c:pt>
                <c:pt idx="8">
                  <c:v>815</c:v>
                </c:pt>
                <c:pt idx="9">
                  <c:v>846</c:v>
                </c:pt>
                <c:pt idx="10">
                  <c:v>3461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B4-438E-8429-30724CF092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23148720"/>
        <c:axId val="423149504"/>
      </c:barChart>
      <c:catAx>
        <c:axId val="4231487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423149504"/>
        <c:crosses val="autoZero"/>
        <c:auto val="1"/>
        <c:lblAlgn val="ctr"/>
        <c:lblOffset val="100"/>
        <c:noMultiLvlLbl val="0"/>
      </c:catAx>
      <c:valAx>
        <c:axId val="423149504"/>
        <c:scaling>
          <c:orientation val="minMax"/>
        </c:scaling>
        <c:delete val="0"/>
        <c:axPos val="b"/>
        <c:majorGridlines/>
        <c:numFmt formatCode="General" sourceLinked="1"/>
        <c:majorTickMark val="none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en-US"/>
          </a:p>
        </c:txPr>
        <c:crossAx val="423148720"/>
        <c:crosses val="autoZero"/>
        <c:crossBetween val="between"/>
      </c:valAx>
    </c:plotArea>
    <c:legend>
      <c:legendPos val="b"/>
      <c:layout/>
      <c:overlay val="0"/>
      <c:txPr>
        <a:bodyPr rot="0" vert="horz"/>
        <a:lstStyle/>
        <a:p>
          <a:pPr>
            <a:defRPr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23E311-08A7-40ED-A0F2-D790B610D790}" type="doc">
      <dgm:prSet loTypeId="urn:microsoft.com/office/officeart/2005/8/layout/bProcess2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0A1413-B29D-49EE-912B-2EC43C0B66A8}">
      <dgm:prSet phldrT="[Text]" custT="1"/>
      <dgm:spPr/>
      <dgm:t>
        <a:bodyPr/>
        <a:lstStyle/>
        <a:p>
          <a:r>
            <a:rPr lang="en-US" sz="2400" b="1" dirty="0" smtClean="0"/>
            <a:t>Processing Steps</a:t>
          </a:r>
          <a:endParaRPr lang="en-US" sz="2400" b="1" dirty="0"/>
        </a:p>
      </dgm:t>
    </dgm:pt>
    <dgm:pt modelId="{B72015A7-C554-47F8-808C-CA42F7E94C6D}" type="parTrans" cxnId="{600D8DD1-FCE5-4859-9A3D-A79AB274E6BD}">
      <dgm:prSet/>
      <dgm:spPr/>
      <dgm:t>
        <a:bodyPr/>
        <a:lstStyle/>
        <a:p>
          <a:endParaRPr lang="en-US"/>
        </a:p>
      </dgm:t>
    </dgm:pt>
    <dgm:pt modelId="{701FAD18-A29A-47B6-AE83-C002676AE14A}" type="sibTrans" cxnId="{600D8DD1-FCE5-4859-9A3D-A79AB274E6BD}">
      <dgm:prSet/>
      <dgm:spPr/>
      <dgm:t>
        <a:bodyPr/>
        <a:lstStyle/>
        <a:p>
          <a:endParaRPr lang="en-US"/>
        </a:p>
      </dgm:t>
    </dgm:pt>
    <dgm:pt modelId="{6A8D8C9D-F7D2-41F3-93F0-603A6CA65A55}">
      <dgm:prSet phldrT="[Text]" custT="1"/>
      <dgm:spPr/>
      <dgm:t>
        <a:bodyPr/>
        <a:lstStyle/>
        <a:p>
          <a:r>
            <a:rPr lang="en-US" sz="2400" b="1" dirty="0" smtClean="0"/>
            <a:t>Data Collection</a:t>
          </a:r>
          <a:endParaRPr lang="en-US" sz="2400" b="1" dirty="0"/>
        </a:p>
      </dgm:t>
    </dgm:pt>
    <dgm:pt modelId="{EE3453BF-F6C0-41E9-8C1E-DC973EFFAC7E}" type="parTrans" cxnId="{EF7A9A8D-2348-469E-8FE4-DC9695BA1F57}">
      <dgm:prSet/>
      <dgm:spPr/>
      <dgm:t>
        <a:bodyPr/>
        <a:lstStyle/>
        <a:p>
          <a:endParaRPr lang="en-US"/>
        </a:p>
      </dgm:t>
    </dgm:pt>
    <dgm:pt modelId="{B10500CF-34F6-4B77-9E01-56787FE0AAFB}" type="sibTrans" cxnId="{EF7A9A8D-2348-469E-8FE4-DC9695BA1F57}">
      <dgm:prSet/>
      <dgm:spPr/>
      <dgm:t>
        <a:bodyPr/>
        <a:lstStyle/>
        <a:p>
          <a:endParaRPr lang="en-US"/>
        </a:p>
      </dgm:t>
    </dgm:pt>
    <dgm:pt modelId="{B9C99910-3085-4A8B-896F-513031C14FA4}">
      <dgm:prSet phldrT="[Text]" custT="1"/>
      <dgm:spPr/>
      <dgm:t>
        <a:bodyPr/>
        <a:lstStyle/>
        <a:p>
          <a:r>
            <a:rPr lang="en-US" sz="2000" b="1" dirty="0" smtClean="0"/>
            <a:t>De-duplication &amp; Sampling</a:t>
          </a:r>
          <a:endParaRPr lang="en-US" sz="2000" b="1" dirty="0"/>
        </a:p>
      </dgm:t>
    </dgm:pt>
    <dgm:pt modelId="{18B68698-77CD-4B62-9BF9-136284E65069}" type="parTrans" cxnId="{DE1135A3-2BAE-4566-85ED-E931658A4945}">
      <dgm:prSet/>
      <dgm:spPr/>
      <dgm:t>
        <a:bodyPr/>
        <a:lstStyle/>
        <a:p>
          <a:endParaRPr lang="en-US"/>
        </a:p>
      </dgm:t>
    </dgm:pt>
    <dgm:pt modelId="{7726D99F-A851-42C9-8FE3-5D5A3CB98C43}" type="sibTrans" cxnId="{DE1135A3-2BAE-4566-85ED-E931658A4945}">
      <dgm:prSet/>
      <dgm:spPr/>
      <dgm:t>
        <a:bodyPr/>
        <a:lstStyle/>
        <a:p>
          <a:endParaRPr lang="en-US"/>
        </a:p>
      </dgm:t>
    </dgm:pt>
    <dgm:pt modelId="{21DD1639-4494-4D2E-B99F-666A02EF7DA0}">
      <dgm:prSet phldrT="[Text]" custT="1"/>
      <dgm:spPr/>
      <dgm:t>
        <a:bodyPr/>
        <a:lstStyle/>
        <a:p>
          <a:r>
            <a:rPr lang="en-US" sz="2400" b="1" dirty="0" smtClean="0"/>
            <a:t>Labelling</a:t>
          </a:r>
          <a:endParaRPr lang="en-US" sz="2400" b="1" dirty="0"/>
        </a:p>
      </dgm:t>
    </dgm:pt>
    <dgm:pt modelId="{BA2DCC93-0F00-45EF-811A-6DB2D68CA3BE}" type="parTrans" cxnId="{6E03A59D-6DA8-47C9-B826-F10CD24ECB53}">
      <dgm:prSet/>
      <dgm:spPr/>
      <dgm:t>
        <a:bodyPr/>
        <a:lstStyle/>
        <a:p>
          <a:endParaRPr lang="en-US"/>
        </a:p>
      </dgm:t>
    </dgm:pt>
    <dgm:pt modelId="{AD5FFE37-8B95-490F-A945-19A0BFF1FA01}" type="sibTrans" cxnId="{6E03A59D-6DA8-47C9-B826-F10CD24ECB53}">
      <dgm:prSet/>
      <dgm:spPr/>
      <dgm:t>
        <a:bodyPr/>
        <a:lstStyle/>
        <a:p>
          <a:endParaRPr lang="en-US"/>
        </a:p>
      </dgm:t>
    </dgm:pt>
    <dgm:pt modelId="{82428B9F-C3B3-41B8-9F32-CC2005BCDB79}">
      <dgm:prSet phldrT="[Text]" custT="1"/>
      <dgm:spPr/>
      <dgm:t>
        <a:bodyPr/>
        <a:lstStyle/>
        <a:p>
          <a:r>
            <a:rPr lang="en-US" sz="2400" b="1" dirty="0" smtClean="0"/>
            <a:t>Feature Extraction</a:t>
          </a:r>
          <a:endParaRPr lang="en-US" sz="2400" b="1" dirty="0"/>
        </a:p>
      </dgm:t>
    </dgm:pt>
    <dgm:pt modelId="{872FAFCD-77EF-4C3C-B8E3-6A6000B4FD6D}" type="parTrans" cxnId="{2129EB3F-EFE8-4256-B6F3-188E01646FE1}">
      <dgm:prSet/>
      <dgm:spPr/>
      <dgm:t>
        <a:bodyPr/>
        <a:lstStyle/>
        <a:p>
          <a:endParaRPr lang="en-US"/>
        </a:p>
      </dgm:t>
    </dgm:pt>
    <dgm:pt modelId="{8986198E-ADFD-4A11-8874-918D7DF8DE9D}" type="sibTrans" cxnId="{2129EB3F-EFE8-4256-B6F3-188E01646FE1}">
      <dgm:prSet/>
      <dgm:spPr/>
      <dgm:t>
        <a:bodyPr/>
        <a:lstStyle/>
        <a:p>
          <a:endParaRPr lang="en-US"/>
        </a:p>
      </dgm:t>
    </dgm:pt>
    <dgm:pt modelId="{EBCCD7DE-2F3D-411C-9EC8-F374C2949769}">
      <dgm:prSet phldrT="[Text]" custT="1"/>
      <dgm:spPr/>
      <dgm:t>
        <a:bodyPr/>
        <a:lstStyle/>
        <a:p>
          <a:r>
            <a:rPr lang="en-US" sz="2400" b="1" dirty="0" smtClean="0"/>
            <a:t>Classifier Training </a:t>
          </a:r>
          <a:endParaRPr lang="en-US" sz="2400" b="1" dirty="0"/>
        </a:p>
      </dgm:t>
    </dgm:pt>
    <dgm:pt modelId="{25DEC9BB-CD57-493C-A7A9-1DFAB468031D}" type="parTrans" cxnId="{FCBCADEC-01B9-4EB8-AA35-ED6B762AB9A0}">
      <dgm:prSet/>
      <dgm:spPr/>
      <dgm:t>
        <a:bodyPr/>
        <a:lstStyle/>
        <a:p>
          <a:endParaRPr lang="en-US"/>
        </a:p>
      </dgm:t>
    </dgm:pt>
    <dgm:pt modelId="{84808D5E-6E29-4C85-AEEE-7669B58FFE2F}" type="sibTrans" cxnId="{FCBCADEC-01B9-4EB8-AA35-ED6B762AB9A0}">
      <dgm:prSet/>
      <dgm:spPr/>
      <dgm:t>
        <a:bodyPr/>
        <a:lstStyle/>
        <a:p>
          <a:endParaRPr lang="en-US"/>
        </a:p>
      </dgm:t>
    </dgm:pt>
    <dgm:pt modelId="{4522ABD8-ED1D-4FDD-B16A-7D179C685198}">
      <dgm:prSet phldrT="[Text]" custT="1"/>
      <dgm:spPr/>
      <dgm:t>
        <a:bodyPr/>
        <a:lstStyle/>
        <a:p>
          <a:r>
            <a:rPr lang="en-US" sz="2400" b="1" dirty="0" smtClean="0"/>
            <a:t>Evaluation &amp; Results</a:t>
          </a:r>
          <a:endParaRPr lang="en-US" sz="2400" b="1" dirty="0"/>
        </a:p>
      </dgm:t>
    </dgm:pt>
    <dgm:pt modelId="{9BC3EA43-A6CC-4480-B77F-FE8A9DF9AF81}" type="parTrans" cxnId="{A701C413-BEE2-4FD6-A5E5-7C7162E692A2}">
      <dgm:prSet/>
      <dgm:spPr/>
      <dgm:t>
        <a:bodyPr/>
        <a:lstStyle/>
        <a:p>
          <a:endParaRPr lang="en-US"/>
        </a:p>
      </dgm:t>
    </dgm:pt>
    <dgm:pt modelId="{7BEBEC29-080B-4AC4-AF1A-70151C84DCD4}" type="sibTrans" cxnId="{A701C413-BEE2-4FD6-A5E5-7C7162E692A2}">
      <dgm:prSet/>
      <dgm:spPr/>
      <dgm:t>
        <a:bodyPr/>
        <a:lstStyle/>
        <a:p>
          <a:endParaRPr lang="en-US"/>
        </a:p>
      </dgm:t>
    </dgm:pt>
    <dgm:pt modelId="{56FEDDAE-D8CA-4C73-850C-4DFC32EAC37B}" type="pres">
      <dgm:prSet presAssocID="{5823E311-08A7-40ED-A0F2-D790B610D790}" presName="diagram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A1698DD6-4D19-4BC1-8973-78E6B441FB2E}" type="pres">
      <dgm:prSet presAssocID="{990A1413-B29D-49EE-912B-2EC43C0B66A8}" presName="firstNode" presStyleLbl="node1" presStyleIdx="0" presStyleCnt="7" custScaleX="159447" custLinFactNeighborX="-57175" custLinFactNeighborY="2419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A32738-7C6C-482E-A675-66AE0212AE58}" type="pres">
      <dgm:prSet presAssocID="{701FAD18-A29A-47B6-AE83-C002676AE14A}" presName="sibTrans" presStyleLbl="sibTrans2D1" presStyleIdx="0" presStyleCnt="6" custAng="21141280" custLinFactNeighborX="-42701" custLinFactNeighborY="9364"/>
      <dgm:spPr/>
      <dgm:t>
        <a:bodyPr/>
        <a:lstStyle/>
        <a:p>
          <a:endParaRPr lang="en-US"/>
        </a:p>
      </dgm:t>
    </dgm:pt>
    <dgm:pt modelId="{54BDEF99-7E74-4CEB-8607-88F440A42E0A}" type="pres">
      <dgm:prSet presAssocID="{6A8D8C9D-F7D2-41F3-93F0-603A6CA65A55}" presName="middleNode" presStyleCnt="0"/>
      <dgm:spPr/>
    </dgm:pt>
    <dgm:pt modelId="{DE80ED3E-C8BD-41E6-B3F0-67FB409A6BDA}" type="pres">
      <dgm:prSet presAssocID="{6A8D8C9D-F7D2-41F3-93F0-603A6CA65A55}" presName="padding" presStyleLbl="node1" presStyleIdx="0" presStyleCnt="7"/>
      <dgm:spPr/>
    </dgm:pt>
    <dgm:pt modelId="{D2928FCA-4CFB-4515-90AA-0901D20DEE3C}" type="pres">
      <dgm:prSet presAssocID="{6A8D8C9D-F7D2-41F3-93F0-603A6CA65A55}" presName="shape" presStyleLbl="node1" presStyleIdx="1" presStyleCnt="7" custScaleX="229690" custScaleY="163821" custLinFactX="-6839" custLinFactNeighborX="-100000" custLinFactNeighborY="689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D37148-E9B3-41C5-965C-CC32088C8C76}" type="pres">
      <dgm:prSet presAssocID="{B10500CF-34F6-4B77-9E01-56787FE0AAFB}" presName="sibTrans" presStyleLbl="sibTrans2D1" presStyleIdx="1" presStyleCnt="6" custAng="21388389" custLinFactNeighborX="-19765" custLinFactNeighborY="22981"/>
      <dgm:spPr/>
      <dgm:t>
        <a:bodyPr/>
        <a:lstStyle/>
        <a:p>
          <a:endParaRPr lang="en-US"/>
        </a:p>
      </dgm:t>
    </dgm:pt>
    <dgm:pt modelId="{9B8402D2-50AE-460A-9CE4-D2C88C770AEF}" type="pres">
      <dgm:prSet presAssocID="{B9C99910-3085-4A8B-896F-513031C14FA4}" presName="middleNode" presStyleCnt="0"/>
      <dgm:spPr/>
    </dgm:pt>
    <dgm:pt modelId="{AA222070-1C1C-4181-9E57-D293B502885C}" type="pres">
      <dgm:prSet presAssocID="{B9C99910-3085-4A8B-896F-513031C14FA4}" presName="padding" presStyleLbl="node1" presStyleIdx="1" presStyleCnt="7"/>
      <dgm:spPr/>
    </dgm:pt>
    <dgm:pt modelId="{4ACE4998-AEA1-43CD-B62A-4A6D2149ADEC}" type="pres">
      <dgm:prSet presAssocID="{B9C99910-3085-4A8B-896F-513031C14FA4}" presName="shape" presStyleLbl="node1" presStyleIdx="2" presStyleCnt="7" custScaleX="235004" custScaleY="161407" custLinFactNeighborX="-85842" custLinFactNeighborY="8825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DADE51-F685-4D42-BAD1-777C81782EB7}" type="pres">
      <dgm:prSet presAssocID="{7726D99F-A851-42C9-8FE3-5D5A3CB98C43}" presName="sibTrans" presStyleLbl="sibTrans2D1" presStyleIdx="2" presStyleCnt="6" custAng="21445503" custLinFactNeighborX="-20058" custLinFactNeighborY="6768"/>
      <dgm:spPr/>
      <dgm:t>
        <a:bodyPr/>
        <a:lstStyle/>
        <a:p>
          <a:endParaRPr lang="en-US"/>
        </a:p>
      </dgm:t>
    </dgm:pt>
    <dgm:pt modelId="{B88A992F-622D-4E31-8BA3-56E5982AF940}" type="pres">
      <dgm:prSet presAssocID="{21DD1639-4494-4D2E-B99F-666A02EF7DA0}" presName="middleNode" presStyleCnt="0"/>
      <dgm:spPr/>
    </dgm:pt>
    <dgm:pt modelId="{8E2703F4-D81F-4520-BCCC-566C3112576D}" type="pres">
      <dgm:prSet presAssocID="{21DD1639-4494-4D2E-B99F-666A02EF7DA0}" presName="padding" presStyleLbl="node1" presStyleIdx="2" presStyleCnt="7"/>
      <dgm:spPr/>
    </dgm:pt>
    <dgm:pt modelId="{0583F9D6-5511-4CB1-A5CB-557FBB2F7174}" type="pres">
      <dgm:prSet presAssocID="{21DD1639-4494-4D2E-B99F-666A02EF7DA0}" presName="shape" presStyleLbl="node1" presStyleIdx="3" presStyleCnt="7" custScaleX="213941" custScaleY="117665" custLinFactNeighborX="-69383" custLinFactNeighborY="223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7FAFD3-9E75-49C6-AA39-1C68B09738D0}" type="pres">
      <dgm:prSet presAssocID="{AD5FFE37-8B95-490F-A945-19A0BFF1FA01}" presName="sibTrans" presStyleLbl="sibTrans2D1" presStyleIdx="3" presStyleCnt="6" custAng="21559462" custLinFactNeighborX="-2865" custLinFactNeighborY="22411"/>
      <dgm:spPr/>
      <dgm:t>
        <a:bodyPr/>
        <a:lstStyle/>
        <a:p>
          <a:endParaRPr lang="en-US"/>
        </a:p>
      </dgm:t>
    </dgm:pt>
    <dgm:pt modelId="{25A58A3F-6DED-4092-89A2-4637F36E2040}" type="pres">
      <dgm:prSet presAssocID="{82428B9F-C3B3-41B8-9F32-CC2005BCDB79}" presName="middleNode" presStyleCnt="0"/>
      <dgm:spPr/>
    </dgm:pt>
    <dgm:pt modelId="{BE1A255F-90D7-46E1-8B8A-EAD967005C62}" type="pres">
      <dgm:prSet presAssocID="{82428B9F-C3B3-41B8-9F32-CC2005BCDB79}" presName="padding" presStyleLbl="node1" presStyleIdx="3" presStyleCnt="7"/>
      <dgm:spPr/>
    </dgm:pt>
    <dgm:pt modelId="{B62B6BD8-1A79-4471-AD02-655DB012ECFB}" type="pres">
      <dgm:prSet presAssocID="{82428B9F-C3B3-41B8-9F32-CC2005BCDB79}" presName="shape" presStyleLbl="node1" presStyleIdx="4" presStyleCnt="7" custScaleX="222944" custScaleY="1460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F3396D-33B2-42C0-B51C-FC73F5514D39}" type="pres">
      <dgm:prSet presAssocID="{8986198E-ADFD-4A11-8874-918D7DF8DE9D}" presName="sibTrans" presStyleLbl="sibTrans2D1" presStyleIdx="4" presStyleCnt="6"/>
      <dgm:spPr/>
      <dgm:t>
        <a:bodyPr/>
        <a:lstStyle/>
        <a:p>
          <a:endParaRPr lang="en-US"/>
        </a:p>
      </dgm:t>
    </dgm:pt>
    <dgm:pt modelId="{E25C3CCD-2B3D-4029-A1E6-505B9458FD59}" type="pres">
      <dgm:prSet presAssocID="{EBCCD7DE-2F3D-411C-9EC8-F374C2949769}" presName="middleNode" presStyleCnt="0"/>
      <dgm:spPr/>
    </dgm:pt>
    <dgm:pt modelId="{D1997989-C2A6-46BB-AE4C-1AECE15234B3}" type="pres">
      <dgm:prSet presAssocID="{EBCCD7DE-2F3D-411C-9EC8-F374C2949769}" presName="padding" presStyleLbl="node1" presStyleIdx="4" presStyleCnt="7"/>
      <dgm:spPr/>
    </dgm:pt>
    <dgm:pt modelId="{2E9E2660-742B-4120-B45C-AE8B2819A40C}" type="pres">
      <dgm:prSet presAssocID="{EBCCD7DE-2F3D-411C-9EC8-F374C2949769}" presName="shape" presStyleLbl="node1" presStyleIdx="5" presStyleCnt="7" custScaleX="2488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AF329C-3926-4F3E-A214-10E9C42EC272}" type="pres">
      <dgm:prSet presAssocID="{84808D5E-6E29-4C85-AEEE-7669B58FFE2F}" presName="sibTrans" presStyleLbl="sibTrans2D1" presStyleIdx="5" presStyleCnt="6"/>
      <dgm:spPr/>
      <dgm:t>
        <a:bodyPr/>
        <a:lstStyle/>
        <a:p>
          <a:endParaRPr lang="en-US"/>
        </a:p>
      </dgm:t>
    </dgm:pt>
    <dgm:pt modelId="{4DC4B733-C6AB-486B-A04D-1EEB55E2CC0B}" type="pres">
      <dgm:prSet presAssocID="{4522ABD8-ED1D-4FDD-B16A-7D179C685198}" presName="lastNode" presStyleLbl="node1" presStyleIdx="6" presStyleCnt="7" custScaleX="1518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D011546-86E0-4BD1-AA63-A699E741A457}" type="presOf" srcId="{8986198E-ADFD-4A11-8874-918D7DF8DE9D}" destId="{EAF3396D-33B2-42C0-B51C-FC73F5514D39}" srcOrd="0" destOrd="0" presId="urn:microsoft.com/office/officeart/2005/8/layout/bProcess2"/>
    <dgm:cxn modelId="{BF9446F2-5589-4CD2-91C8-DC436098A594}" type="presOf" srcId="{6A8D8C9D-F7D2-41F3-93F0-603A6CA65A55}" destId="{D2928FCA-4CFB-4515-90AA-0901D20DEE3C}" srcOrd="0" destOrd="0" presId="urn:microsoft.com/office/officeart/2005/8/layout/bProcess2"/>
    <dgm:cxn modelId="{6E03A59D-6DA8-47C9-B826-F10CD24ECB53}" srcId="{5823E311-08A7-40ED-A0F2-D790B610D790}" destId="{21DD1639-4494-4D2E-B99F-666A02EF7DA0}" srcOrd="3" destOrd="0" parTransId="{BA2DCC93-0F00-45EF-811A-6DB2D68CA3BE}" sibTransId="{AD5FFE37-8B95-490F-A945-19A0BFF1FA01}"/>
    <dgm:cxn modelId="{81377E0A-1999-4E3C-B7E0-811F3B790C07}" type="presOf" srcId="{EBCCD7DE-2F3D-411C-9EC8-F374C2949769}" destId="{2E9E2660-742B-4120-B45C-AE8B2819A40C}" srcOrd="0" destOrd="0" presId="urn:microsoft.com/office/officeart/2005/8/layout/bProcess2"/>
    <dgm:cxn modelId="{3904BFC6-E57C-4991-8A8A-93D690F4CF8E}" type="presOf" srcId="{701FAD18-A29A-47B6-AE83-C002676AE14A}" destId="{7BA32738-7C6C-482E-A675-66AE0212AE58}" srcOrd="0" destOrd="0" presId="urn:microsoft.com/office/officeart/2005/8/layout/bProcess2"/>
    <dgm:cxn modelId="{221C35A0-7D00-442D-99D4-274F18BC3069}" type="presOf" srcId="{5823E311-08A7-40ED-A0F2-D790B610D790}" destId="{56FEDDAE-D8CA-4C73-850C-4DFC32EAC37B}" srcOrd="0" destOrd="0" presId="urn:microsoft.com/office/officeart/2005/8/layout/bProcess2"/>
    <dgm:cxn modelId="{600D8DD1-FCE5-4859-9A3D-A79AB274E6BD}" srcId="{5823E311-08A7-40ED-A0F2-D790B610D790}" destId="{990A1413-B29D-49EE-912B-2EC43C0B66A8}" srcOrd="0" destOrd="0" parTransId="{B72015A7-C554-47F8-808C-CA42F7E94C6D}" sibTransId="{701FAD18-A29A-47B6-AE83-C002676AE14A}"/>
    <dgm:cxn modelId="{48D1A7BB-9D37-4859-A977-3665C69736E3}" type="presOf" srcId="{21DD1639-4494-4D2E-B99F-666A02EF7DA0}" destId="{0583F9D6-5511-4CB1-A5CB-557FBB2F7174}" srcOrd="0" destOrd="0" presId="urn:microsoft.com/office/officeart/2005/8/layout/bProcess2"/>
    <dgm:cxn modelId="{A701C413-BEE2-4FD6-A5E5-7C7162E692A2}" srcId="{5823E311-08A7-40ED-A0F2-D790B610D790}" destId="{4522ABD8-ED1D-4FDD-B16A-7D179C685198}" srcOrd="6" destOrd="0" parTransId="{9BC3EA43-A6CC-4480-B77F-FE8A9DF9AF81}" sibTransId="{7BEBEC29-080B-4AC4-AF1A-70151C84DCD4}"/>
    <dgm:cxn modelId="{4139008B-ADD1-44CC-BD1A-C795891745F1}" type="presOf" srcId="{AD5FFE37-8B95-490F-A945-19A0BFF1FA01}" destId="{3A7FAFD3-9E75-49C6-AA39-1C68B09738D0}" srcOrd="0" destOrd="0" presId="urn:microsoft.com/office/officeart/2005/8/layout/bProcess2"/>
    <dgm:cxn modelId="{DE1135A3-2BAE-4566-85ED-E931658A4945}" srcId="{5823E311-08A7-40ED-A0F2-D790B610D790}" destId="{B9C99910-3085-4A8B-896F-513031C14FA4}" srcOrd="2" destOrd="0" parTransId="{18B68698-77CD-4B62-9BF9-136284E65069}" sibTransId="{7726D99F-A851-42C9-8FE3-5D5A3CB98C43}"/>
    <dgm:cxn modelId="{0D6A78C6-E674-41FB-8EAF-F4C4D248908C}" type="presOf" srcId="{990A1413-B29D-49EE-912B-2EC43C0B66A8}" destId="{A1698DD6-4D19-4BC1-8973-78E6B441FB2E}" srcOrd="0" destOrd="0" presId="urn:microsoft.com/office/officeart/2005/8/layout/bProcess2"/>
    <dgm:cxn modelId="{06B38FF8-65C0-4BE7-9772-89F36BE67410}" type="presOf" srcId="{7726D99F-A851-42C9-8FE3-5D5A3CB98C43}" destId="{03DADE51-F685-4D42-BAD1-777C81782EB7}" srcOrd="0" destOrd="0" presId="urn:microsoft.com/office/officeart/2005/8/layout/bProcess2"/>
    <dgm:cxn modelId="{EF7A9A8D-2348-469E-8FE4-DC9695BA1F57}" srcId="{5823E311-08A7-40ED-A0F2-D790B610D790}" destId="{6A8D8C9D-F7D2-41F3-93F0-603A6CA65A55}" srcOrd="1" destOrd="0" parTransId="{EE3453BF-F6C0-41E9-8C1E-DC973EFFAC7E}" sibTransId="{B10500CF-34F6-4B77-9E01-56787FE0AAFB}"/>
    <dgm:cxn modelId="{1F7F506E-199A-4BC1-9F9C-40D2548943FA}" type="presOf" srcId="{B10500CF-34F6-4B77-9E01-56787FE0AAFB}" destId="{33D37148-E9B3-41C5-965C-CC32088C8C76}" srcOrd="0" destOrd="0" presId="urn:microsoft.com/office/officeart/2005/8/layout/bProcess2"/>
    <dgm:cxn modelId="{99036FAB-AE74-4587-92F7-307AA602365F}" type="presOf" srcId="{84808D5E-6E29-4C85-AEEE-7669B58FFE2F}" destId="{21AF329C-3926-4F3E-A214-10E9C42EC272}" srcOrd="0" destOrd="0" presId="urn:microsoft.com/office/officeart/2005/8/layout/bProcess2"/>
    <dgm:cxn modelId="{EC314A9D-78A5-4C07-A57B-85AB85D46D5E}" type="presOf" srcId="{B9C99910-3085-4A8B-896F-513031C14FA4}" destId="{4ACE4998-AEA1-43CD-B62A-4A6D2149ADEC}" srcOrd="0" destOrd="0" presId="urn:microsoft.com/office/officeart/2005/8/layout/bProcess2"/>
    <dgm:cxn modelId="{FCBCADEC-01B9-4EB8-AA35-ED6B762AB9A0}" srcId="{5823E311-08A7-40ED-A0F2-D790B610D790}" destId="{EBCCD7DE-2F3D-411C-9EC8-F374C2949769}" srcOrd="5" destOrd="0" parTransId="{25DEC9BB-CD57-493C-A7A9-1DFAB468031D}" sibTransId="{84808D5E-6E29-4C85-AEEE-7669B58FFE2F}"/>
    <dgm:cxn modelId="{2129EB3F-EFE8-4256-B6F3-188E01646FE1}" srcId="{5823E311-08A7-40ED-A0F2-D790B610D790}" destId="{82428B9F-C3B3-41B8-9F32-CC2005BCDB79}" srcOrd="4" destOrd="0" parTransId="{872FAFCD-77EF-4C3C-B8E3-6A6000B4FD6D}" sibTransId="{8986198E-ADFD-4A11-8874-918D7DF8DE9D}"/>
    <dgm:cxn modelId="{2664E4FD-7FE3-4B56-85FB-B0C0EC436629}" type="presOf" srcId="{4522ABD8-ED1D-4FDD-B16A-7D179C685198}" destId="{4DC4B733-C6AB-486B-A04D-1EEB55E2CC0B}" srcOrd="0" destOrd="0" presId="urn:microsoft.com/office/officeart/2005/8/layout/bProcess2"/>
    <dgm:cxn modelId="{5E3095CB-9EDB-49DA-95E7-49BA81D107E0}" type="presOf" srcId="{82428B9F-C3B3-41B8-9F32-CC2005BCDB79}" destId="{B62B6BD8-1A79-4471-AD02-655DB012ECFB}" srcOrd="0" destOrd="0" presId="urn:microsoft.com/office/officeart/2005/8/layout/bProcess2"/>
    <dgm:cxn modelId="{5465345F-05B2-4E41-8AB2-7D9DAC4DCC78}" type="presParOf" srcId="{56FEDDAE-D8CA-4C73-850C-4DFC32EAC37B}" destId="{A1698DD6-4D19-4BC1-8973-78E6B441FB2E}" srcOrd="0" destOrd="0" presId="urn:microsoft.com/office/officeart/2005/8/layout/bProcess2"/>
    <dgm:cxn modelId="{8EC73EFF-A892-4411-B94E-0E8BDD018151}" type="presParOf" srcId="{56FEDDAE-D8CA-4C73-850C-4DFC32EAC37B}" destId="{7BA32738-7C6C-482E-A675-66AE0212AE58}" srcOrd="1" destOrd="0" presId="urn:microsoft.com/office/officeart/2005/8/layout/bProcess2"/>
    <dgm:cxn modelId="{0D246AA3-3B14-4CED-B268-501FC38FA524}" type="presParOf" srcId="{56FEDDAE-D8CA-4C73-850C-4DFC32EAC37B}" destId="{54BDEF99-7E74-4CEB-8607-88F440A42E0A}" srcOrd="2" destOrd="0" presId="urn:microsoft.com/office/officeart/2005/8/layout/bProcess2"/>
    <dgm:cxn modelId="{305E6A68-79CC-4FA2-B5C4-C3874062DF81}" type="presParOf" srcId="{54BDEF99-7E74-4CEB-8607-88F440A42E0A}" destId="{DE80ED3E-C8BD-41E6-B3F0-67FB409A6BDA}" srcOrd="0" destOrd="0" presId="urn:microsoft.com/office/officeart/2005/8/layout/bProcess2"/>
    <dgm:cxn modelId="{7E9D6710-E476-49DD-83A8-8687988EC1D3}" type="presParOf" srcId="{54BDEF99-7E74-4CEB-8607-88F440A42E0A}" destId="{D2928FCA-4CFB-4515-90AA-0901D20DEE3C}" srcOrd="1" destOrd="0" presId="urn:microsoft.com/office/officeart/2005/8/layout/bProcess2"/>
    <dgm:cxn modelId="{AF2DD53D-AC6F-458F-8F9F-464FCBE45AF8}" type="presParOf" srcId="{56FEDDAE-D8CA-4C73-850C-4DFC32EAC37B}" destId="{33D37148-E9B3-41C5-965C-CC32088C8C76}" srcOrd="3" destOrd="0" presId="urn:microsoft.com/office/officeart/2005/8/layout/bProcess2"/>
    <dgm:cxn modelId="{B34AD19B-9921-4F29-A23E-FCA1194A2839}" type="presParOf" srcId="{56FEDDAE-D8CA-4C73-850C-4DFC32EAC37B}" destId="{9B8402D2-50AE-460A-9CE4-D2C88C770AEF}" srcOrd="4" destOrd="0" presId="urn:microsoft.com/office/officeart/2005/8/layout/bProcess2"/>
    <dgm:cxn modelId="{7F843147-9F40-449F-8E00-ECF9F0A7D4F3}" type="presParOf" srcId="{9B8402D2-50AE-460A-9CE4-D2C88C770AEF}" destId="{AA222070-1C1C-4181-9E57-D293B502885C}" srcOrd="0" destOrd="0" presId="urn:microsoft.com/office/officeart/2005/8/layout/bProcess2"/>
    <dgm:cxn modelId="{29EE8564-54D3-472E-B8DE-01E4ACAF5926}" type="presParOf" srcId="{9B8402D2-50AE-460A-9CE4-D2C88C770AEF}" destId="{4ACE4998-AEA1-43CD-B62A-4A6D2149ADEC}" srcOrd="1" destOrd="0" presId="urn:microsoft.com/office/officeart/2005/8/layout/bProcess2"/>
    <dgm:cxn modelId="{54415717-8184-4960-B7B0-57FF447D8C1E}" type="presParOf" srcId="{56FEDDAE-D8CA-4C73-850C-4DFC32EAC37B}" destId="{03DADE51-F685-4D42-BAD1-777C81782EB7}" srcOrd="5" destOrd="0" presId="urn:microsoft.com/office/officeart/2005/8/layout/bProcess2"/>
    <dgm:cxn modelId="{BCD1F8E5-ED05-4728-801D-371C5761B01E}" type="presParOf" srcId="{56FEDDAE-D8CA-4C73-850C-4DFC32EAC37B}" destId="{B88A992F-622D-4E31-8BA3-56E5982AF940}" srcOrd="6" destOrd="0" presId="urn:microsoft.com/office/officeart/2005/8/layout/bProcess2"/>
    <dgm:cxn modelId="{30091141-C820-4977-94AE-1027FF8A2C38}" type="presParOf" srcId="{B88A992F-622D-4E31-8BA3-56E5982AF940}" destId="{8E2703F4-D81F-4520-BCCC-566C3112576D}" srcOrd="0" destOrd="0" presId="urn:microsoft.com/office/officeart/2005/8/layout/bProcess2"/>
    <dgm:cxn modelId="{427BBBA7-9D5C-458C-90CE-3088FD44E30F}" type="presParOf" srcId="{B88A992F-622D-4E31-8BA3-56E5982AF940}" destId="{0583F9D6-5511-4CB1-A5CB-557FBB2F7174}" srcOrd="1" destOrd="0" presId="urn:microsoft.com/office/officeart/2005/8/layout/bProcess2"/>
    <dgm:cxn modelId="{591319D1-1081-4171-A8C7-82424492F27F}" type="presParOf" srcId="{56FEDDAE-D8CA-4C73-850C-4DFC32EAC37B}" destId="{3A7FAFD3-9E75-49C6-AA39-1C68B09738D0}" srcOrd="7" destOrd="0" presId="urn:microsoft.com/office/officeart/2005/8/layout/bProcess2"/>
    <dgm:cxn modelId="{27A699E1-9AF3-4381-B6CF-AF6418BB3DCB}" type="presParOf" srcId="{56FEDDAE-D8CA-4C73-850C-4DFC32EAC37B}" destId="{25A58A3F-6DED-4092-89A2-4637F36E2040}" srcOrd="8" destOrd="0" presId="urn:microsoft.com/office/officeart/2005/8/layout/bProcess2"/>
    <dgm:cxn modelId="{899DD1F6-D062-493E-86A0-772E8DC8E2CD}" type="presParOf" srcId="{25A58A3F-6DED-4092-89A2-4637F36E2040}" destId="{BE1A255F-90D7-46E1-8B8A-EAD967005C62}" srcOrd="0" destOrd="0" presId="urn:microsoft.com/office/officeart/2005/8/layout/bProcess2"/>
    <dgm:cxn modelId="{418A5C7C-EA6B-4342-89F4-854B137F488B}" type="presParOf" srcId="{25A58A3F-6DED-4092-89A2-4637F36E2040}" destId="{B62B6BD8-1A79-4471-AD02-655DB012ECFB}" srcOrd="1" destOrd="0" presId="urn:microsoft.com/office/officeart/2005/8/layout/bProcess2"/>
    <dgm:cxn modelId="{2B47E9BB-2440-49E1-A38F-116A0635CBF8}" type="presParOf" srcId="{56FEDDAE-D8CA-4C73-850C-4DFC32EAC37B}" destId="{EAF3396D-33B2-42C0-B51C-FC73F5514D39}" srcOrd="9" destOrd="0" presId="urn:microsoft.com/office/officeart/2005/8/layout/bProcess2"/>
    <dgm:cxn modelId="{AF5129C3-366E-4C48-8D29-98D0C745FEE8}" type="presParOf" srcId="{56FEDDAE-D8CA-4C73-850C-4DFC32EAC37B}" destId="{E25C3CCD-2B3D-4029-A1E6-505B9458FD59}" srcOrd="10" destOrd="0" presId="urn:microsoft.com/office/officeart/2005/8/layout/bProcess2"/>
    <dgm:cxn modelId="{CCBC8AC6-1714-4DAD-9CC5-3F92B46ED6D0}" type="presParOf" srcId="{E25C3CCD-2B3D-4029-A1E6-505B9458FD59}" destId="{D1997989-C2A6-46BB-AE4C-1AECE15234B3}" srcOrd="0" destOrd="0" presId="urn:microsoft.com/office/officeart/2005/8/layout/bProcess2"/>
    <dgm:cxn modelId="{51576080-0E2F-4FF2-B1C5-D9247EB5D27C}" type="presParOf" srcId="{E25C3CCD-2B3D-4029-A1E6-505B9458FD59}" destId="{2E9E2660-742B-4120-B45C-AE8B2819A40C}" srcOrd="1" destOrd="0" presId="urn:microsoft.com/office/officeart/2005/8/layout/bProcess2"/>
    <dgm:cxn modelId="{83BCB16F-CCA0-4A2D-B0D7-96E0F28BDA3D}" type="presParOf" srcId="{56FEDDAE-D8CA-4C73-850C-4DFC32EAC37B}" destId="{21AF329C-3926-4F3E-A214-10E9C42EC272}" srcOrd="11" destOrd="0" presId="urn:microsoft.com/office/officeart/2005/8/layout/bProcess2"/>
    <dgm:cxn modelId="{54A4C0B6-FE2F-4126-A0B0-A686D6116842}" type="presParOf" srcId="{56FEDDAE-D8CA-4C73-850C-4DFC32EAC37B}" destId="{4DC4B733-C6AB-486B-A04D-1EEB55E2CC0B}" srcOrd="12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5C7B58-033B-466A-BD0C-1303355CD7E0}" type="doc">
      <dgm:prSet loTypeId="urn:microsoft.com/office/officeart/2005/8/layout/cycle5" loCatId="cycle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6B6616EF-1048-493C-A798-CE4525C4071D}">
      <dgm:prSet phldrT="[Text]" custT="1"/>
      <dgm:spPr/>
      <dgm:t>
        <a:bodyPr/>
        <a:lstStyle/>
        <a:p>
          <a:r>
            <a:rPr lang="en-US" sz="2000" b="1" u="sng" dirty="0" smtClean="0"/>
            <a:t>1-Data </a:t>
          </a:r>
          <a:r>
            <a:rPr lang="en-US" sz="2000" b="1" u="sng" dirty="0"/>
            <a:t>collection</a:t>
          </a:r>
          <a:r>
            <a:rPr lang="en-US" sz="1600" b="1" u="sng" dirty="0"/>
            <a:t>-</a:t>
          </a:r>
          <a:r>
            <a:rPr lang="en-US" sz="1800" b="1" u="none" dirty="0">
              <a:solidFill>
                <a:schemeClr val="tx1"/>
              </a:solidFill>
            </a:rPr>
            <a:t>Using AIDR </a:t>
          </a:r>
          <a:r>
            <a:rPr lang="en-US" sz="1800" b="1" dirty="0">
              <a:solidFill>
                <a:schemeClr val="tx1"/>
              </a:solidFill>
            </a:rPr>
            <a:t>(Artificial Intelligence for Disaster Response) platform some 900k tweets related to attacks on education were collected</a:t>
          </a:r>
          <a:r>
            <a:rPr lang="en-US" sz="1800" dirty="0">
              <a:solidFill>
                <a:schemeClr val="tx1"/>
              </a:solidFill>
            </a:rPr>
            <a:t>.</a:t>
          </a:r>
        </a:p>
      </dgm:t>
    </dgm:pt>
    <dgm:pt modelId="{AFB4C033-BC15-43E5-AF06-B1315225B5A9}" type="parTrans" cxnId="{706E97BC-E6F1-4D2B-B333-A8812B85134D}">
      <dgm:prSet/>
      <dgm:spPr/>
      <dgm:t>
        <a:bodyPr/>
        <a:lstStyle/>
        <a:p>
          <a:endParaRPr lang="en-US"/>
        </a:p>
      </dgm:t>
    </dgm:pt>
    <dgm:pt modelId="{3F7A4F6A-E3CB-4AD4-893F-60BF7C3A622A}" type="sibTrans" cxnId="{706E97BC-E6F1-4D2B-B333-A8812B85134D}">
      <dgm:prSet/>
      <dgm:spPr/>
      <dgm:t>
        <a:bodyPr/>
        <a:lstStyle/>
        <a:p>
          <a:endParaRPr lang="en-US"/>
        </a:p>
      </dgm:t>
    </dgm:pt>
    <dgm:pt modelId="{356D7ED7-400F-4136-8907-86CD0D82E19F}">
      <dgm:prSet phldrT="[Text]" custT="1"/>
      <dgm:spPr/>
      <dgm:t>
        <a:bodyPr/>
        <a:lstStyle/>
        <a:p>
          <a:r>
            <a:rPr lang="en-US" sz="2000" b="1" u="sng" dirty="0" smtClean="0"/>
            <a:t>2-Sampling</a:t>
          </a:r>
          <a:r>
            <a:rPr lang="en-US" sz="1600" dirty="0" smtClean="0"/>
            <a:t>- </a:t>
          </a:r>
          <a:r>
            <a:rPr lang="en-US" sz="1800" b="1" dirty="0">
              <a:solidFill>
                <a:schemeClr val="tx1"/>
              </a:solidFill>
            </a:rPr>
            <a:t>Ten batches each containing 1k unique tweets were sampled.</a:t>
          </a:r>
        </a:p>
      </dgm:t>
    </dgm:pt>
    <dgm:pt modelId="{F9AE93CB-26AC-4448-9E1C-60B383490CC0}" type="parTrans" cxnId="{9909004C-1584-44B4-B720-594C47E9F341}">
      <dgm:prSet/>
      <dgm:spPr/>
      <dgm:t>
        <a:bodyPr/>
        <a:lstStyle/>
        <a:p>
          <a:endParaRPr lang="en-US"/>
        </a:p>
      </dgm:t>
    </dgm:pt>
    <dgm:pt modelId="{40939E6A-5A34-4AC6-9921-3693359F2C5D}" type="sibTrans" cxnId="{9909004C-1584-44B4-B720-594C47E9F341}">
      <dgm:prSet/>
      <dgm:spPr/>
      <dgm:t>
        <a:bodyPr/>
        <a:lstStyle/>
        <a:p>
          <a:endParaRPr lang="en-US"/>
        </a:p>
      </dgm:t>
    </dgm:pt>
    <dgm:pt modelId="{C95EF833-6FEE-4747-994D-C57990A58E90}">
      <dgm:prSet phldrT="[Text]" custT="1"/>
      <dgm:spPr/>
      <dgm:t>
        <a:bodyPr/>
        <a:lstStyle/>
        <a:p>
          <a:r>
            <a:rPr lang="en-US" sz="2000" b="1" u="sng" dirty="0" smtClean="0">
              <a:solidFill>
                <a:schemeClr val="bg1"/>
              </a:solidFill>
            </a:rPr>
            <a:t>3-Labeling</a:t>
          </a:r>
          <a:r>
            <a:rPr lang="en-US" sz="1600" dirty="0" smtClean="0">
              <a:solidFill>
                <a:schemeClr val="tx1"/>
              </a:solidFill>
            </a:rPr>
            <a:t>-</a:t>
          </a:r>
          <a:r>
            <a:rPr lang="en-US" sz="1800" b="1" dirty="0" smtClean="0">
              <a:solidFill>
                <a:schemeClr val="tx1"/>
              </a:solidFill>
            </a:rPr>
            <a:t>The </a:t>
          </a:r>
          <a:r>
            <a:rPr lang="en-US" sz="1800" b="1" dirty="0">
              <a:solidFill>
                <a:schemeClr val="tx1"/>
              </a:solidFill>
            </a:rPr>
            <a:t>tweets were assigned different labels.</a:t>
          </a:r>
          <a:r>
            <a:rPr lang="en-US" sz="2000" b="1" dirty="0">
              <a:solidFill>
                <a:schemeClr val="tx1"/>
              </a:solidFill>
            </a:rPr>
            <a:t> </a:t>
          </a:r>
        </a:p>
      </dgm:t>
    </dgm:pt>
    <dgm:pt modelId="{4A99217C-F8E7-4181-B5FF-BC72368DB165}" type="parTrans" cxnId="{29A4A197-C08B-420D-A0E0-9A0DA834C384}">
      <dgm:prSet/>
      <dgm:spPr/>
      <dgm:t>
        <a:bodyPr/>
        <a:lstStyle/>
        <a:p>
          <a:endParaRPr lang="en-US"/>
        </a:p>
      </dgm:t>
    </dgm:pt>
    <dgm:pt modelId="{F153D498-3EE2-437F-8A34-8D0D7F47D1F6}" type="sibTrans" cxnId="{29A4A197-C08B-420D-A0E0-9A0DA834C384}">
      <dgm:prSet/>
      <dgm:spPr/>
      <dgm:t>
        <a:bodyPr/>
        <a:lstStyle/>
        <a:p>
          <a:endParaRPr lang="en-US"/>
        </a:p>
      </dgm:t>
    </dgm:pt>
    <dgm:pt modelId="{0FA1710D-DB6E-40F8-AF91-AD9FE07EAD3B}">
      <dgm:prSet phldrT="[Text]" custT="1"/>
      <dgm:spPr/>
      <dgm:t>
        <a:bodyPr/>
        <a:lstStyle/>
        <a:p>
          <a:r>
            <a:rPr lang="en-US" sz="2000" b="1" u="sng" dirty="0" smtClean="0"/>
            <a:t>4-Cleaning </a:t>
          </a:r>
          <a:r>
            <a:rPr lang="en-US" sz="2000" b="1" u="sng" dirty="0"/>
            <a:t>&amp; Feature selection- </a:t>
          </a:r>
          <a:r>
            <a:rPr lang="en-US" sz="1800" b="1" dirty="0">
              <a:solidFill>
                <a:schemeClr val="tx1"/>
              </a:solidFill>
            </a:rPr>
            <a:t>Using python regular expression library URLs from the tweets were removed. </a:t>
          </a:r>
          <a:r>
            <a:rPr lang="en-US" sz="1800" b="1" strike="noStrike" spc="-1" dirty="0">
              <a:solidFill>
                <a:schemeClr val="tx1"/>
              </a:solidFill>
              <a:uFill>
                <a:solidFill>
                  <a:srgbClr val="FFFFFF"/>
                </a:solidFill>
              </a:uFill>
              <a:latin typeface="Calibri"/>
            </a:rPr>
            <a:t>The NLTK corpus library was used to remove stop words</a:t>
          </a:r>
          <a:endParaRPr lang="en-US" sz="1800" b="1" dirty="0">
            <a:solidFill>
              <a:schemeClr val="tx1"/>
            </a:solidFill>
          </a:endParaRPr>
        </a:p>
      </dgm:t>
    </dgm:pt>
    <dgm:pt modelId="{B42BCF99-B4AA-49CD-B7E1-0339B07840C2}" type="parTrans" cxnId="{F659ABE4-9031-4219-861B-D5EA52431976}">
      <dgm:prSet/>
      <dgm:spPr/>
      <dgm:t>
        <a:bodyPr/>
        <a:lstStyle/>
        <a:p>
          <a:endParaRPr lang="en-US"/>
        </a:p>
      </dgm:t>
    </dgm:pt>
    <dgm:pt modelId="{9E4F7B4A-6868-4F26-B65B-3C65634F532E}" type="sibTrans" cxnId="{F659ABE4-9031-4219-861B-D5EA52431976}">
      <dgm:prSet/>
      <dgm:spPr/>
      <dgm:t>
        <a:bodyPr/>
        <a:lstStyle/>
        <a:p>
          <a:endParaRPr lang="en-US"/>
        </a:p>
      </dgm:t>
    </dgm:pt>
    <dgm:pt modelId="{39314C57-5BA2-4BD8-BA91-8E7075BED265}">
      <dgm:prSet phldrT="[Text]" custT="1"/>
      <dgm:spPr/>
      <dgm:t>
        <a:bodyPr/>
        <a:lstStyle/>
        <a:p>
          <a:r>
            <a:rPr lang="en-US" sz="2000" b="1" u="sng" dirty="0" smtClean="0"/>
            <a:t>5-Classifier </a:t>
          </a:r>
          <a:r>
            <a:rPr lang="en-US" sz="2000" b="1" u="sng" dirty="0"/>
            <a:t>training- </a:t>
          </a:r>
          <a:r>
            <a:rPr lang="en-US" sz="1800" b="1" dirty="0">
              <a:solidFill>
                <a:schemeClr val="tx1"/>
              </a:solidFill>
            </a:rPr>
            <a:t>The dataset was split between training, development and testing data and using random forest &amp; SVM- machine learning algorithms, the classifier was trained.</a:t>
          </a:r>
        </a:p>
      </dgm:t>
    </dgm:pt>
    <dgm:pt modelId="{06EE3F3C-DE77-4441-AEFA-345514205DAE}" type="parTrans" cxnId="{DE4ECEF0-EA5E-4C18-903A-85F6EA785C8A}">
      <dgm:prSet/>
      <dgm:spPr/>
      <dgm:t>
        <a:bodyPr/>
        <a:lstStyle/>
        <a:p>
          <a:endParaRPr lang="en-US"/>
        </a:p>
      </dgm:t>
    </dgm:pt>
    <dgm:pt modelId="{0E776C02-893B-408E-8E0D-8A0EBC74C339}" type="sibTrans" cxnId="{DE4ECEF0-EA5E-4C18-903A-85F6EA785C8A}">
      <dgm:prSet/>
      <dgm:spPr/>
      <dgm:t>
        <a:bodyPr/>
        <a:lstStyle/>
        <a:p>
          <a:endParaRPr lang="en-US"/>
        </a:p>
      </dgm:t>
    </dgm:pt>
    <dgm:pt modelId="{CB7CF8A7-5F4E-44FF-83B4-39C3893696DB}">
      <dgm:prSet phldrT="[Text]" custT="1"/>
      <dgm:spPr>
        <a:ln>
          <a:solidFill>
            <a:schemeClr val="accent1"/>
          </a:solidFill>
        </a:ln>
      </dgm:spPr>
      <dgm:t>
        <a:bodyPr/>
        <a:lstStyle/>
        <a:p>
          <a:r>
            <a:rPr lang="en-US" sz="2000" b="1" u="sng" dirty="0" smtClean="0"/>
            <a:t>6-Evaluation- </a:t>
          </a:r>
          <a:r>
            <a:rPr lang="en-US" sz="1800" b="1" u="none" dirty="0">
              <a:solidFill>
                <a:schemeClr val="tx1"/>
              </a:solidFill>
            </a:rPr>
            <a:t>The result (precision &amp; accuracy) from the classifier were displayed in a histogram.</a:t>
          </a:r>
        </a:p>
      </dgm:t>
    </dgm:pt>
    <dgm:pt modelId="{1C915565-802B-4C1B-8A91-1645901EBBA4}" type="parTrans" cxnId="{FA78E0B8-0723-4CC5-AAA0-F8D45B9832B1}">
      <dgm:prSet/>
      <dgm:spPr/>
      <dgm:t>
        <a:bodyPr/>
        <a:lstStyle/>
        <a:p>
          <a:endParaRPr lang="en-US"/>
        </a:p>
      </dgm:t>
    </dgm:pt>
    <dgm:pt modelId="{6785F740-DBD4-4EC9-B0DE-E27820589199}" type="sibTrans" cxnId="{FA78E0B8-0723-4CC5-AAA0-F8D45B9832B1}">
      <dgm:prSet/>
      <dgm:spPr/>
      <dgm:t>
        <a:bodyPr/>
        <a:lstStyle/>
        <a:p>
          <a:endParaRPr lang="en-US"/>
        </a:p>
      </dgm:t>
    </dgm:pt>
    <dgm:pt modelId="{1BD9072C-35A0-42CB-9242-13EDBC8BF8AA}" type="pres">
      <dgm:prSet presAssocID="{315C7B58-033B-466A-BD0C-1303355CD7E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948B54E-0A25-480C-A9D0-581E336EDD80}" type="pres">
      <dgm:prSet presAssocID="{6B6616EF-1048-493C-A798-CE4525C4071D}" presName="node" presStyleLbl="node1" presStyleIdx="0" presStyleCnt="6" custScaleX="208234" custScaleY="148310" custRadScaleRad="84820" custRadScaleInc="83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8E323E-9CE0-4544-950B-26CFF38A456C}" type="pres">
      <dgm:prSet presAssocID="{6B6616EF-1048-493C-A798-CE4525C4071D}" presName="spNode" presStyleCnt="0"/>
      <dgm:spPr/>
    </dgm:pt>
    <dgm:pt modelId="{5523965A-AFAD-4295-AD52-4EF2B05D19A4}" type="pres">
      <dgm:prSet presAssocID="{3F7A4F6A-E3CB-4AD4-893F-60BF7C3A622A}" presName="sibTrans" presStyleLbl="sibTrans1D1" presStyleIdx="0" presStyleCnt="6"/>
      <dgm:spPr/>
      <dgm:t>
        <a:bodyPr/>
        <a:lstStyle/>
        <a:p>
          <a:endParaRPr lang="en-US"/>
        </a:p>
      </dgm:t>
    </dgm:pt>
    <dgm:pt modelId="{767F7C0A-7D10-445B-B350-D0DB71856DAE}" type="pres">
      <dgm:prSet presAssocID="{356D7ED7-400F-4136-8907-86CD0D82E19F}" presName="node" presStyleLbl="node1" presStyleIdx="1" presStyleCnt="6" custScaleX="164590" custScaleY="147055" custRadScaleRad="153234" custRadScaleInc="10165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EAB763-978E-44E0-BFC2-D395B5F7EEA9}" type="pres">
      <dgm:prSet presAssocID="{356D7ED7-400F-4136-8907-86CD0D82E19F}" presName="spNode" presStyleCnt="0"/>
      <dgm:spPr/>
    </dgm:pt>
    <dgm:pt modelId="{3A0A2B11-FD2C-4F0B-A6BB-892B5A99F82F}" type="pres">
      <dgm:prSet presAssocID="{40939E6A-5A34-4AC6-9921-3693359F2C5D}" presName="sibTrans" presStyleLbl="sibTrans1D1" presStyleIdx="1" presStyleCnt="6"/>
      <dgm:spPr/>
      <dgm:t>
        <a:bodyPr/>
        <a:lstStyle/>
        <a:p>
          <a:endParaRPr lang="en-US"/>
        </a:p>
      </dgm:t>
    </dgm:pt>
    <dgm:pt modelId="{DDE42E4B-88A1-4ACD-AE55-37FFF70C3A15}" type="pres">
      <dgm:prSet presAssocID="{C95EF833-6FEE-4747-994D-C57990A58E90}" presName="node" presStyleLbl="node1" presStyleIdx="2" presStyleCnt="6" custScaleX="111484" custScaleY="127415" custRadScaleRad="160134" custRadScaleInc="-2022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2F733B-696D-4CE2-8BEF-64313042EA36}" type="pres">
      <dgm:prSet presAssocID="{C95EF833-6FEE-4747-994D-C57990A58E90}" presName="spNode" presStyleCnt="0"/>
      <dgm:spPr/>
    </dgm:pt>
    <dgm:pt modelId="{956392D7-CA8E-4B00-A45E-502A460AAD0C}" type="pres">
      <dgm:prSet presAssocID="{F153D498-3EE2-437F-8A34-8D0D7F47D1F6}" presName="sibTrans" presStyleLbl="sibTrans1D1" presStyleIdx="2" presStyleCnt="6"/>
      <dgm:spPr/>
      <dgm:t>
        <a:bodyPr/>
        <a:lstStyle/>
        <a:p>
          <a:endParaRPr lang="en-US"/>
        </a:p>
      </dgm:t>
    </dgm:pt>
    <dgm:pt modelId="{8DD421AA-9ABE-4503-86A5-7932FC821D47}" type="pres">
      <dgm:prSet presAssocID="{0FA1710D-DB6E-40F8-AF91-AD9FE07EAD3B}" presName="node" presStyleLbl="node1" presStyleIdx="3" presStyleCnt="6" custScaleX="184454" custScaleY="167580" custRadScaleRad="79686" custRadScaleInc="-3028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D2B25A-2C8E-4B15-A63F-FBA3B5E0755A}" type="pres">
      <dgm:prSet presAssocID="{0FA1710D-DB6E-40F8-AF91-AD9FE07EAD3B}" presName="spNode" presStyleCnt="0"/>
      <dgm:spPr/>
    </dgm:pt>
    <dgm:pt modelId="{ED599211-0923-4998-83C1-0BF415998804}" type="pres">
      <dgm:prSet presAssocID="{9E4F7B4A-6868-4F26-B65B-3C65634F532E}" presName="sibTrans" presStyleLbl="sibTrans1D1" presStyleIdx="3" presStyleCnt="6"/>
      <dgm:spPr/>
      <dgm:t>
        <a:bodyPr/>
        <a:lstStyle/>
        <a:p>
          <a:endParaRPr lang="en-US"/>
        </a:p>
      </dgm:t>
    </dgm:pt>
    <dgm:pt modelId="{1D475DFD-551E-44F3-B949-575E2BF61B10}" type="pres">
      <dgm:prSet presAssocID="{39314C57-5BA2-4BD8-BA91-8E7075BED265}" presName="node" presStyleLbl="node1" presStyleIdx="4" presStyleCnt="6" custAng="0" custScaleX="190090" custScaleY="181295" custRadScaleRad="144887" custRadScaleInc="5327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4C6541-6014-4E62-8AF8-ABCB663381C4}" type="pres">
      <dgm:prSet presAssocID="{39314C57-5BA2-4BD8-BA91-8E7075BED265}" presName="spNode" presStyleCnt="0"/>
      <dgm:spPr/>
    </dgm:pt>
    <dgm:pt modelId="{4612EBDA-A282-4649-8826-05CFBD18A1BE}" type="pres">
      <dgm:prSet presAssocID="{0E776C02-893B-408E-8E0D-8A0EBC74C339}" presName="sibTrans" presStyleLbl="sibTrans1D1" presStyleIdx="4" presStyleCnt="6"/>
      <dgm:spPr/>
      <dgm:t>
        <a:bodyPr/>
        <a:lstStyle/>
        <a:p>
          <a:endParaRPr lang="en-US"/>
        </a:p>
      </dgm:t>
    </dgm:pt>
    <dgm:pt modelId="{C466BD40-24D5-43A3-ADB3-4F55B115BF13}" type="pres">
      <dgm:prSet presAssocID="{CB7CF8A7-5F4E-44FF-83B4-39C3893696DB}" presName="node" presStyleLbl="node1" presStyleIdx="5" presStyleCnt="6" custScaleX="158725" custScaleY="131889" custRadScaleRad="157741" custRadScaleInc="-4950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1792F1-C0D8-4E3C-AB7C-AF5335606C70}" type="pres">
      <dgm:prSet presAssocID="{CB7CF8A7-5F4E-44FF-83B4-39C3893696DB}" presName="spNode" presStyleCnt="0"/>
      <dgm:spPr/>
    </dgm:pt>
    <dgm:pt modelId="{28F6B3D3-F25F-452D-86A8-AB5F02C4D1BB}" type="pres">
      <dgm:prSet presAssocID="{6785F740-DBD4-4EC9-B0DE-E27820589199}" presName="sibTrans" presStyleLbl="sibTrans1D1" presStyleIdx="5" presStyleCnt="6"/>
      <dgm:spPr/>
      <dgm:t>
        <a:bodyPr/>
        <a:lstStyle/>
        <a:p>
          <a:endParaRPr lang="en-US"/>
        </a:p>
      </dgm:t>
    </dgm:pt>
  </dgm:ptLst>
  <dgm:cxnLst>
    <dgm:cxn modelId="{B9513795-2C30-4565-902E-0E4EDA90C3B1}" type="presOf" srcId="{6785F740-DBD4-4EC9-B0DE-E27820589199}" destId="{28F6B3D3-F25F-452D-86A8-AB5F02C4D1BB}" srcOrd="0" destOrd="0" presId="urn:microsoft.com/office/officeart/2005/8/layout/cycle5"/>
    <dgm:cxn modelId="{39FFC402-4877-4782-AFA1-F6E56908C71A}" type="presOf" srcId="{3F7A4F6A-E3CB-4AD4-893F-60BF7C3A622A}" destId="{5523965A-AFAD-4295-AD52-4EF2B05D19A4}" srcOrd="0" destOrd="0" presId="urn:microsoft.com/office/officeart/2005/8/layout/cycle5"/>
    <dgm:cxn modelId="{75A3D497-A58D-46DE-BD0A-E5BC2FCA51EA}" type="presOf" srcId="{356D7ED7-400F-4136-8907-86CD0D82E19F}" destId="{767F7C0A-7D10-445B-B350-D0DB71856DAE}" srcOrd="0" destOrd="0" presId="urn:microsoft.com/office/officeart/2005/8/layout/cycle5"/>
    <dgm:cxn modelId="{9909004C-1584-44B4-B720-594C47E9F341}" srcId="{315C7B58-033B-466A-BD0C-1303355CD7E0}" destId="{356D7ED7-400F-4136-8907-86CD0D82E19F}" srcOrd="1" destOrd="0" parTransId="{F9AE93CB-26AC-4448-9E1C-60B383490CC0}" sibTransId="{40939E6A-5A34-4AC6-9921-3693359F2C5D}"/>
    <dgm:cxn modelId="{0FC114AD-FB65-48DE-A726-EEEC86D2C8F8}" type="presOf" srcId="{39314C57-5BA2-4BD8-BA91-8E7075BED265}" destId="{1D475DFD-551E-44F3-B949-575E2BF61B10}" srcOrd="0" destOrd="0" presId="urn:microsoft.com/office/officeart/2005/8/layout/cycle5"/>
    <dgm:cxn modelId="{ED431DEB-6870-43F6-BFA7-A6585ECD275F}" type="presOf" srcId="{315C7B58-033B-466A-BD0C-1303355CD7E0}" destId="{1BD9072C-35A0-42CB-9242-13EDBC8BF8AA}" srcOrd="0" destOrd="0" presId="urn:microsoft.com/office/officeart/2005/8/layout/cycle5"/>
    <dgm:cxn modelId="{7A5F0A9B-BCD7-4C69-A8F6-B4B03894C00C}" type="presOf" srcId="{C95EF833-6FEE-4747-994D-C57990A58E90}" destId="{DDE42E4B-88A1-4ACD-AE55-37FFF70C3A15}" srcOrd="0" destOrd="0" presId="urn:microsoft.com/office/officeart/2005/8/layout/cycle5"/>
    <dgm:cxn modelId="{FA78E0B8-0723-4CC5-AAA0-F8D45B9832B1}" srcId="{315C7B58-033B-466A-BD0C-1303355CD7E0}" destId="{CB7CF8A7-5F4E-44FF-83B4-39C3893696DB}" srcOrd="5" destOrd="0" parTransId="{1C915565-802B-4C1B-8A91-1645901EBBA4}" sibTransId="{6785F740-DBD4-4EC9-B0DE-E27820589199}"/>
    <dgm:cxn modelId="{DB6AEE6E-FEB2-49E7-AD68-1A08DAFC5E22}" type="presOf" srcId="{0E776C02-893B-408E-8E0D-8A0EBC74C339}" destId="{4612EBDA-A282-4649-8826-05CFBD18A1BE}" srcOrd="0" destOrd="0" presId="urn:microsoft.com/office/officeart/2005/8/layout/cycle5"/>
    <dgm:cxn modelId="{2A2C5AEE-5727-4B2F-8EE1-733AA2CF37C6}" type="presOf" srcId="{CB7CF8A7-5F4E-44FF-83B4-39C3893696DB}" destId="{C466BD40-24D5-43A3-ADB3-4F55B115BF13}" srcOrd="0" destOrd="0" presId="urn:microsoft.com/office/officeart/2005/8/layout/cycle5"/>
    <dgm:cxn modelId="{29A4A197-C08B-420D-A0E0-9A0DA834C384}" srcId="{315C7B58-033B-466A-BD0C-1303355CD7E0}" destId="{C95EF833-6FEE-4747-994D-C57990A58E90}" srcOrd="2" destOrd="0" parTransId="{4A99217C-F8E7-4181-B5FF-BC72368DB165}" sibTransId="{F153D498-3EE2-437F-8A34-8D0D7F47D1F6}"/>
    <dgm:cxn modelId="{6DB27B04-E088-41FD-ADAA-3698CD54C3E6}" type="presOf" srcId="{9E4F7B4A-6868-4F26-B65B-3C65634F532E}" destId="{ED599211-0923-4998-83C1-0BF415998804}" srcOrd="0" destOrd="0" presId="urn:microsoft.com/office/officeart/2005/8/layout/cycle5"/>
    <dgm:cxn modelId="{82DC357B-3384-4867-B768-C8293093753B}" type="presOf" srcId="{6B6616EF-1048-493C-A798-CE4525C4071D}" destId="{B948B54E-0A25-480C-A9D0-581E336EDD80}" srcOrd="0" destOrd="0" presId="urn:microsoft.com/office/officeart/2005/8/layout/cycle5"/>
    <dgm:cxn modelId="{235932B8-4396-48A1-8034-22DC8BC5704E}" type="presOf" srcId="{40939E6A-5A34-4AC6-9921-3693359F2C5D}" destId="{3A0A2B11-FD2C-4F0B-A6BB-892B5A99F82F}" srcOrd="0" destOrd="0" presId="urn:microsoft.com/office/officeart/2005/8/layout/cycle5"/>
    <dgm:cxn modelId="{706E97BC-E6F1-4D2B-B333-A8812B85134D}" srcId="{315C7B58-033B-466A-BD0C-1303355CD7E0}" destId="{6B6616EF-1048-493C-A798-CE4525C4071D}" srcOrd="0" destOrd="0" parTransId="{AFB4C033-BC15-43E5-AF06-B1315225B5A9}" sibTransId="{3F7A4F6A-E3CB-4AD4-893F-60BF7C3A622A}"/>
    <dgm:cxn modelId="{EFD9ADDD-19B7-49FE-B6F4-6494AA9ED814}" type="presOf" srcId="{0FA1710D-DB6E-40F8-AF91-AD9FE07EAD3B}" destId="{8DD421AA-9ABE-4503-86A5-7932FC821D47}" srcOrd="0" destOrd="0" presId="urn:microsoft.com/office/officeart/2005/8/layout/cycle5"/>
    <dgm:cxn modelId="{F659ABE4-9031-4219-861B-D5EA52431976}" srcId="{315C7B58-033B-466A-BD0C-1303355CD7E0}" destId="{0FA1710D-DB6E-40F8-AF91-AD9FE07EAD3B}" srcOrd="3" destOrd="0" parTransId="{B42BCF99-B4AA-49CD-B7E1-0339B07840C2}" sibTransId="{9E4F7B4A-6868-4F26-B65B-3C65634F532E}"/>
    <dgm:cxn modelId="{BDF7188B-2E9B-4B71-B5FA-5CB1A8F235C1}" type="presOf" srcId="{F153D498-3EE2-437F-8A34-8D0D7F47D1F6}" destId="{956392D7-CA8E-4B00-A45E-502A460AAD0C}" srcOrd="0" destOrd="0" presId="urn:microsoft.com/office/officeart/2005/8/layout/cycle5"/>
    <dgm:cxn modelId="{DE4ECEF0-EA5E-4C18-903A-85F6EA785C8A}" srcId="{315C7B58-033B-466A-BD0C-1303355CD7E0}" destId="{39314C57-5BA2-4BD8-BA91-8E7075BED265}" srcOrd="4" destOrd="0" parTransId="{06EE3F3C-DE77-4441-AEFA-345514205DAE}" sibTransId="{0E776C02-893B-408E-8E0D-8A0EBC74C339}"/>
    <dgm:cxn modelId="{48865D6F-D359-42DD-83C2-118D05C92093}" type="presParOf" srcId="{1BD9072C-35A0-42CB-9242-13EDBC8BF8AA}" destId="{B948B54E-0A25-480C-A9D0-581E336EDD80}" srcOrd="0" destOrd="0" presId="urn:microsoft.com/office/officeart/2005/8/layout/cycle5"/>
    <dgm:cxn modelId="{862539CB-8357-42BD-B7E7-45CA1475DBD1}" type="presParOf" srcId="{1BD9072C-35A0-42CB-9242-13EDBC8BF8AA}" destId="{858E323E-9CE0-4544-950B-26CFF38A456C}" srcOrd="1" destOrd="0" presId="urn:microsoft.com/office/officeart/2005/8/layout/cycle5"/>
    <dgm:cxn modelId="{4EF15DC0-1349-4094-8461-AC8E7C000A64}" type="presParOf" srcId="{1BD9072C-35A0-42CB-9242-13EDBC8BF8AA}" destId="{5523965A-AFAD-4295-AD52-4EF2B05D19A4}" srcOrd="2" destOrd="0" presId="urn:microsoft.com/office/officeart/2005/8/layout/cycle5"/>
    <dgm:cxn modelId="{ED8BB873-F3E3-434A-9CCB-06416E63E9C1}" type="presParOf" srcId="{1BD9072C-35A0-42CB-9242-13EDBC8BF8AA}" destId="{767F7C0A-7D10-445B-B350-D0DB71856DAE}" srcOrd="3" destOrd="0" presId="urn:microsoft.com/office/officeart/2005/8/layout/cycle5"/>
    <dgm:cxn modelId="{10DAECB6-6B1A-47F2-9F0A-78BF6D328F97}" type="presParOf" srcId="{1BD9072C-35A0-42CB-9242-13EDBC8BF8AA}" destId="{C5EAB763-978E-44E0-BFC2-D395B5F7EEA9}" srcOrd="4" destOrd="0" presId="urn:microsoft.com/office/officeart/2005/8/layout/cycle5"/>
    <dgm:cxn modelId="{866859F8-693D-4CF3-8F19-C5793B05D632}" type="presParOf" srcId="{1BD9072C-35A0-42CB-9242-13EDBC8BF8AA}" destId="{3A0A2B11-FD2C-4F0B-A6BB-892B5A99F82F}" srcOrd="5" destOrd="0" presId="urn:microsoft.com/office/officeart/2005/8/layout/cycle5"/>
    <dgm:cxn modelId="{E3FE91D1-8AB0-4690-99AF-AE2131A16AED}" type="presParOf" srcId="{1BD9072C-35A0-42CB-9242-13EDBC8BF8AA}" destId="{DDE42E4B-88A1-4ACD-AE55-37FFF70C3A15}" srcOrd="6" destOrd="0" presId="urn:microsoft.com/office/officeart/2005/8/layout/cycle5"/>
    <dgm:cxn modelId="{F4C7A33A-2240-47ED-856D-97222F588F6F}" type="presParOf" srcId="{1BD9072C-35A0-42CB-9242-13EDBC8BF8AA}" destId="{802F733B-696D-4CE2-8BEF-64313042EA36}" srcOrd="7" destOrd="0" presId="urn:microsoft.com/office/officeart/2005/8/layout/cycle5"/>
    <dgm:cxn modelId="{2BA72F51-905B-463A-BEA8-A6F6E755977D}" type="presParOf" srcId="{1BD9072C-35A0-42CB-9242-13EDBC8BF8AA}" destId="{956392D7-CA8E-4B00-A45E-502A460AAD0C}" srcOrd="8" destOrd="0" presId="urn:microsoft.com/office/officeart/2005/8/layout/cycle5"/>
    <dgm:cxn modelId="{87846559-897B-4CB8-B00D-C596A605C336}" type="presParOf" srcId="{1BD9072C-35A0-42CB-9242-13EDBC8BF8AA}" destId="{8DD421AA-9ABE-4503-86A5-7932FC821D47}" srcOrd="9" destOrd="0" presId="urn:microsoft.com/office/officeart/2005/8/layout/cycle5"/>
    <dgm:cxn modelId="{FBBD7A88-D806-4ABA-A536-1C3BD22E07CA}" type="presParOf" srcId="{1BD9072C-35A0-42CB-9242-13EDBC8BF8AA}" destId="{98D2B25A-2C8E-4B15-A63F-FBA3B5E0755A}" srcOrd="10" destOrd="0" presId="urn:microsoft.com/office/officeart/2005/8/layout/cycle5"/>
    <dgm:cxn modelId="{110FE8F9-2FB3-431B-B7CF-3730D4993B87}" type="presParOf" srcId="{1BD9072C-35A0-42CB-9242-13EDBC8BF8AA}" destId="{ED599211-0923-4998-83C1-0BF415998804}" srcOrd="11" destOrd="0" presId="urn:microsoft.com/office/officeart/2005/8/layout/cycle5"/>
    <dgm:cxn modelId="{97036B4A-E25B-4641-8642-A144B7329F13}" type="presParOf" srcId="{1BD9072C-35A0-42CB-9242-13EDBC8BF8AA}" destId="{1D475DFD-551E-44F3-B949-575E2BF61B10}" srcOrd="12" destOrd="0" presId="urn:microsoft.com/office/officeart/2005/8/layout/cycle5"/>
    <dgm:cxn modelId="{429F4584-2E19-430A-A16D-38D46448F315}" type="presParOf" srcId="{1BD9072C-35A0-42CB-9242-13EDBC8BF8AA}" destId="{BC4C6541-6014-4E62-8AF8-ABCB663381C4}" srcOrd="13" destOrd="0" presId="urn:microsoft.com/office/officeart/2005/8/layout/cycle5"/>
    <dgm:cxn modelId="{0B2C020E-3BAC-4412-9BF9-26F890BF2DDE}" type="presParOf" srcId="{1BD9072C-35A0-42CB-9242-13EDBC8BF8AA}" destId="{4612EBDA-A282-4649-8826-05CFBD18A1BE}" srcOrd="14" destOrd="0" presId="urn:microsoft.com/office/officeart/2005/8/layout/cycle5"/>
    <dgm:cxn modelId="{62DCD2AC-7D95-4F0B-B940-8E8CC8B35AE5}" type="presParOf" srcId="{1BD9072C-35A0-42CB-9242-13EDBC8BF8AA}" destId="{C466BD40-24D5-43A3-ADB3-4F55B115BF13}" srcOrd="15" destOrd="0" presId="urn:microsoft.com/office/officeart/2005/8/layout/cycle5"/>
    <dgm:cxn modelId="{78F45521-9B40-4034-88A9-613D29C86A9B}" type="presParOf" srcId="{1BD9072C-35A0-42CB-9242-13EDBC8BF8AA}" destId="{E11792F1-C0D8-4E3C-AB7C-AF5335606C70}" srcOrd="16" destOrd="0" presId="urn:microsoft.com/office/officeart/2005/8/layout/cycle5"/>
    <dgm:cxn modelId="{E982CF86-62A3-4290-A8C8-E8BE2A944831}" type="presParOf" srcId="{1BD9072C-35A0-42CB-9242-13EDBC8BF8AA}" destId="{28F6B3D3-F25F-452D-86A8-AB5F02C4D1BB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698DD6-4D19-4BC1-8973-78E6B441FB2E}">
      <dsp:nvSpPr>
        <dsp:cNvPr id="0" name=""/>
        <dsp:cNvSpPr/>
      </dsp:nvSpPr>
      <dsp:spPr>
        <a:xfrm>
          <a:off x="331691" y="354336"/>
          <a:ext cx="2323447" cy="145719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Processing Steps</a:t>
          </a:r>
          <a:endParaRPr lang="en-US" sz="2400" b="1" kern="1200" dirty="0"/>
        </a:p>
      </dsp:txBody>
      <dsp:txXfrm>
        <a:off x="671952" y="567737"/>
        <a:ext cx="1642925" cy="1030389"/>
      </dsp:txXfrm>
    </dsp:sp>
    <dsp:sp modelId="{7BA32738-7C6C-482E-A675-66AE0212AE58}">
      <dsp:nvSpPr>
        <dsp:cNvPr id="0" name=""/>
        <dsp:cNvSpPr/>
      </dsp:nvSpPr>
      <dsp:spPr>
        <a:xfrm rot="10640523">
          <a:off x="967383" y="2085047"/>
          <a:ext cx="510016" cy="398898"/>
        </a:xfrm>
        <a:prstGeom prst="triangl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D2928FCA-4CFB-4515-90AA-0901D20DEE3C}">
      <dsp:nvSpPr>
        <dsp:cNvPr id="0" name=""/>
        <dsp:cNvSpPr/>
      </dsp:nvSpPr>
      <dsp:spPr>
        <a:xfrm>
          <a:off x="171913" y="2639008"/>
          <a:ext cx="2232463" cy="1592252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Data Collection</a:t>
          </a:r>
          <a:endParaRPr lang="en-US" sz="2400" b="1" kern="1200" dirty="0"/>
        </a:p>
      </dsp:txBody>
      <dsp:txXfrm>
        <a:off x="498850" y="2872188"/>
        <a:ext cx="1578589" cy="1125892"/>
      </dsp:txXfrm>
    </dsp:sp>
    <dsp:sp modelId="{33D37148-E9B3-41C5-965C-CC32088C8C76}">
      <dsp:nvSpPr>
        <dsp:cNvPr id="0" name=""/>
        <dsp:cNvSpPr/>
      </dsp:nvSpPr>
      <dsp:spPr>
        <a:xfrm rot="5400000">
          <a:off x="2571091" y="3452539"/>
          <a:ext cx="510016" cy="398898"/>
        </a:xfrm>
        <a:prstGeom prst="triangl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ACE4998-AEA1-43CD-B62A-4A6D2149ADEC}">
      <dsp:nvSpPr>
        <dsp:cNvPr id="0" name=""/>
        <dsp:cNvSpPr/>
      </dsp:nvSpPr>
      <dsp:spPr>
        <a:xfrm>
          <a:off x="3382544" y="2850212"/>
          <a:ext cx="2284112" cy="156878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De-duplication &amp; Sampling</a:t>
          </a:r>
          <a:endParaRPr lang="en-US" sz="2000" b="1" kern="1200" dirty="0"/>
        </a:p>
      </dsp:txBody>
      <dsp:txXfrm>
        <a:off x="3717044" y="3079956"/>
        <a:ext cx="1615112" cy="1109301"/>
      </dsp:txXfrm>
    </dsp:sp>
    <dsp:sp modelId="{03DADE51-F685-4D42-BAD1-777C81782EB7}">
      <dsp:nvSpPr>
        <dsp:cNvPr id="0" name=""/>
        <dsp:cNvSpPr/>
      </dsp:nvSpPr>
      <dsp:spPr>
        <a:xfrm rot="51724">
          <a:off x="4276617" y="2020507"/>
          <a:ext cx="510016" cy="398898"/>
        </a:xfrm>
        <a:prstGeom prst="triangl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0583F9D6-5511-4CB1-A5CB-557FBB2F7174}">
      <dsp:nvSpPr>
        <dsp:cNvPr id="0" name=""/>
        <dsp:cNvSpPr/>
      </dsp:nvSpPr>
      <dsp:spPr>
        <a:xfrm>
          <a:off x="3644877" y="399208"/>
          <a:ext cx="2079391" cy="114364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Labelling</a:t>
          </a:r>
          <a:endParaRPr lang="en-US" sz="2400" b="1" kern="1200" dirty="0"/>
        </a:p>
      </dsp:txBody>
      <dsp:txXfrm>
        <a:off x="3949397" y="566690"/>
        <a:ext cx="1470351" cy="808676"/>
      </dsp:txXfrm>
    </dsp:sp>
    <dsp:sp modelId="{3A7FAFD3-9E75-49C6-AA39-1C68B09738D0}">
      <dsp:nvSpPr>
        <dsp:cNvPr id="0" name=""/>
        <dsp:cNvSpPr/>
      </dsp:nvSpPr>
      <dsp:spPr>
        <a:xfrm rot="5160817">
          <a:off x="6283876" y="777950"/>
          <a:ext cx="510016" cy="398898"/>
        </a:xfrm>
        <a:prstGeom prst="triangl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62B6BD8-1A79-4471-AD02-655DB012ECFB}">
      <dsp:nvSpPr>
        <dsp:cNvPr id="0" name=""/>
        <dsp:cNvSpPr/>
      </dsp:nvSpPr>
      <dsp:spPr>
        <a:xfrm>
          <a:off x="7355317" y="44175"/>
          <a:ext cx="2166896" cy="1419362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Feature Extraction</a:t>
          </a:r>
          <a:endParaRPr lang="en-US" sz="2400" b="1" kern="1200" dirty="0"/>
        </a:p>
      </dsp:txBody>
      <dsp:txXfrm>
        <a:off x="7672652" y="252036"/>
        <a:ext cx="1532226" cy="1003640"/>
      </dsp:txXfrm>
    </dsp:sp>
    <dsp:sp modelId="{EAF3396D-33B2-42C0-B51C-FC73F5514D39}">
      <dsp:nvSpPr>
        <dsp:cNvPr id="0" name=""/>
        <dsp:cNvSpPr/>
      </dsp:nvSpPr>
      <dsp:spPr>
        <a:xfrm rot="10800000">
          <a:off x="8183757" y="1661155"/>
          <a:ext cx="510016" cy="398898"/>
        </a:xfrm>
        <a:prstGeom prst="triangl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E9E2660-742B-4120-B45C-AE8B2819A40C}">
      <dsp:nvSpPr>
        <dsp:cNvPr id="0" name=""/>
        <dsp:cNvSpPr/>
      </dsp:nvSpPr>
      <dsp:spPr>
        <a:xfrm>
          <a:off x="7229591" y="2235091"/>
          <a:ext cx="2418348" cy="97194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Classifier Training </a:t>
          </a:r>
          <a:endParaRPr lang="en-US" sz="2400" b="1" kern="1200" dirty="0"/>
        </a:p>
      </dsp:txBody>
      <dsp:txXfrm>
        <a:off x="7583750" y="2377429"/>
        <a:ext cx="1710030" cy="687270"/>
      </dsp:txXfrm>
    </dsp:sp>
    <dsp:sp modelId="{21AF329C-3926-4F3E-A214-10E9C42EC272}">
      <dsp:nvSpPr>
        <dsp:cNvPr id="0" name=""/>
        <dsp:cNvSpPr/>
      </dsp:nvSpPr>
      <dsp:spPr>
        <a:xfrm rot="10800000">
          <a:off x="8183757" y="3395197"/>
          <a:ext cx="510016" cy="398898"/>
        </a:xfrm>
        <a:prstGeom prst="triangl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DC4B733-C6AB-486B-A04D-1EEB55E2CC0B}">
      <dsp:nvSpPr>
        <dsp:cNvPr id="0" name=""/>
        <dsp:cNvSpPr/>
      </dsp:nvSpPr>
      <dsp:spPr>
        <a:xfrm>
          <a:off x="7332459" y="3959677"/>
          <a:ext cx="2212613" cy="145719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Evaluation &amp; Results</a:t>
          </a:r>
          <a:endParaRPr lang="en-US" sz="2400" b="1" kern="1200" dirty="0"/>
        </a:p>
      </dsp:txBody>
      <dsp:txXfrm>
        <a:off x="7656489" y="4173078"/>
        <a:ext cx="1564553" cy="10303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48B54E-0A25-480C-A9D0-581E336EDD80}">
      <dsp:nvSpPr>
        <dsp:cNvPr id="0" name=""/>
        <dsp:cNvSpPr/>
      </dsp:nvSpPr>
      <dsp:spPr>
        <a:xfrm>
          <a:off x="3603217" y="79805"/>
          <a:ext cx="3667328" cy="169778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u="sng" kern="1200" dirty="0" smtClean="0"/>
            <a:t>1-Data </a:t>
          </a:r>
          <a:r>
            <a:rPr lang="en-US" sz="2000" b="1" u="sng" kern="1200" dirty="0"/>
            <a:t>collection</a:t>
          </a:r>
          <a:r>
            <a:rPr lang="en-US" sz="1600" b="1" u="sng" kern="1200" dirty="0"/>
            <a:t>-</a:t>
          </a:r>
          <a:r>
            <a:rPr lang="en-US" sz="1800" b="1" u="none" kern="1200" dirty="0">
              <a:solidFill>
                <a:schemeClr val="tx1"/>
              </a:solidFill>
            </a:rPr>
            <a:t>Using AIDR </a:t>
          </a:r>
          <a:r>
            <a:rPr lang="en-US" sz="1800" b="1" kern="1200" dirty="0">
              <a:solidFill>
                <a:schemeClr val="tx1"/>
              </a:solidFill>
            </a:rPr>
            <a:t>(Artificial Intelligence for Disaster Response) platform some 900k tweets related to attacks on education were collected</a:t>
          </a:r>
          <a:r>
            <a:rPr lang="en-US" sz="1800" kern="1200" dirty="0">
              <a:solidFill>
                <a:schemeClr val="tx1"/>
              </a:solidFill>
            </a:rPr>
            <a:t>.</a:t>
          </a:r>
        </a:p>
      </dsp:txBody>
      <dsp:txXfrm>
        <a:off x="3686096" y="162684"/>
        <a:ext cx="3501570" cy="1532024"/>
      </dsp:txXfrm>
    </dsp:sp>
    <dsp:sp modelId="{5523965A-AFAD-4295-AD52-4EF2B05D19A4}">
      <dsp:nvSpPr>
        <dsp:cNvPr id="0" name=""/>
        <dsp:cNvSpPr/>
      </dsp:nvSpPr>
      <dsp:spPr>
        <a:xfrm>
          <a:off x="5431268" y="1593697"/>
          <a:ext cx="5393799" cy="5393799"/>
        </a:xfrm>
        <a:custGeom>
          <a:avLst/>
          <a:gdLst/>
          <a:ahLst/>
          <a:cxnLst/>
          <a:rect l="0" t="0" r="0" b="0"/>
          <a:pathLst>
            <a:path>
              <a:moveTo>
                <a:pt x="2033416" y="82887"/>
              </a:moveTo>
              <a:arcTo wR="2696899" hR="2696899" stAng="15345483" swAng="1301641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7F7C0A-7D10-445B-B350-D0DB71856DAE}">
      <dsp:nvSpPr>
        <dsp:cNvPr id="0" name=""/>
        <dsp:cNvSpPr/>
      </dsp:nvSpPr>
      <dsp:spPr>
        <a:xfrm>
          <a:off x="7616910" y="1679490"/>
          <a:ext cx="2898689" cy="168341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u="sng" kern="1200" dirty="0" smtClean="0"/>
            <a:t>2-Sampling</a:t>
          </a:r>
          <a:r>
            <a:rPr lang="en-US" sz="1600" kern="1200" dirty="0" smtClean="0"/>
            <a:t>- </a:t>
          </a:r>
          <a:r>
            <a:rPr lang="en-US" sz="1800" b="1" kern="1200" dirty="0">
              <a:solidFill>
                <a:schemeClr val="tx1"/>
              </a:solidFill>
            </a:rPr>
            <a:t>Ten batches each containing 1k unique tweets were sampled.</a:t>
          </a:r>
        </a:p>
      </dsp:txBody>
      <dsp:txXfrm>
        <a:off x="7699088" y="1761668"/>
        <a:ext cx="2734333" cy="1519059"/>
      </dsp:txXfrm>
    </dsp:sp>
    <dsp:sp modelId="{3A0A2B11-FD2C-4F0B-A6BB-892B5A99F82F}">
      <dsp:nvSpPr>
        <dsp:cNvPr id="0" name=""/>
        <dsp:cNvSpPr/>
      </dsp:nvSpPr>
      <dsp:spPr>
        <a:xfrm>
          <a:off x="4176760" y="2146360"/>
          <a:ext cx="5393799" cy="5393799"/>
        </a:xfrm>
        <a:custGeom>
          <a:avLst/>
          <a:gdLst/>
          <a:ahLst/>
          <a:cxnLst/>
          <a:rect l="0" t="0" r="0" b="0"/>
          <a:pathLst>
            <a:path>
              <a:moveTo>
                <a:pt x="5063355" y="1403394"/>
              </a:moveTo>
              <a:arcTo wR="2696899" hR="2696899" stAng="19880338" swAng="843249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E42E4B-88A1-4ACD-AE55-37FFF70C3A15}">
      <dsp:nvSpPr>
        <dsp:cNvPr id="0" name=""/>
        <dsp:cNvSpPr/>
      </dsp:nvSpPr>
      <dsp:spPr>
        <a:xfrm>
          <a:off x="8271428" y="4376075"/>
          <a:ext cx="1963408" cy="145858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u="sng" kern="1200" dirty="0" smtClean="0">
              <a:solidFill>
                <a:schemeClr val="bg1"/>
              </a:solidFill>
            </a:rPr>
            <a:t>3-Labeling</a:t>
          </a:r>
          <a:r>
            <a:rPr lang="en-US" sz="1600" kern="1200" dirty="0" smtClean="0">
              <a:solidFill>
                <a:schemeClr val="tx1"/>
              </a:solidFill>
            </a:rPr>
            <a:t>-</a:t>
          </a:r>
          <a:r>
            <a:rPr lang="en-US" sz="1800" b="1" kern="1200" dirty="0" smtClean="0">
              <a:solidFill>
                <a:schemeClr val="tx1"/>
              </a:solidFill>
            </a:rPr>
            <a:t>The </a:t>
          </a:r>
          <a:r>
            <a:rPr lang="en-US" sz="1800" b="1" kern="1200" dirty="0">
              <a:solidFill>
                <a:schemeClr val="tx1"/>
              </a:solidFill>
            </a:rPr>
            <a:t>tweets were assigned different labels.</a:t>
          </a:r>
          <a:r>
            <a:rPr lang="en-US" sz="2000" b="1" kern="1200" dirty="0">
              <a:solidFill>
                <a:schemeClr val="tx1"/>
              </a:solidFill>
            </a:rPr>
            <a:t> </a:t>
          </a:r>
        </a:p>
      </dsp:txBody>
      <dsp:txXfrm>
        <a:off x="8342630" y="4447277"/>
        <a:ext cx="1821004" cy="1316182"/>
      </dsp:txXfrm>
    </dsp:sp>
    <dsp:sp modelId="{956392D7-CA8E-4B00-A45E-502A460AAD0C}">
      <dsp:nvSpPr>
        <dsp:cNvPr id="0" name=""/>
        <dsp:cNvSpPr/>
      </dsp:nvSpPr>
      <dsp:spPr>
        <a:xfrm>
          <a:off x="6919448" y="566232"/>
          <a:ext cx="5393799" cy="5393799"/>
        </a:xfrm>
        <a:custGeom>
          <a:avLst/>
          <a:gdLst/>
          <a:ahLst/>
          <a:cxnLst/>
          <a:rect l="0" t="0" r="0" b="0"/>
          <a:pathLst>
            <a:path>
              <a:moveTo>
                <a:pt x="1480765" y="5104032"/>
              </a:moveTo>
              <a:arcTo wR="2696899" hR="2696899" stAng="7008233" swAng="1749616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D421AA-9ABE-4503-86A5-7932FC821D47}">
      <dsp:nvSpPr>
        <dsp:cNvPr id="0" name=""/>
        <dsp:cNvSpPr/>
      </dsp:nvSpPr>
      <dsp:spPr>
        <a:xfrm>
          <a:off x="3972551" y="4393100"/>
          <a:ext cx="3248525" cy="191837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u="sng" kern="1200" dirty="0" smtClean="0"/>
            <a:t>4-Cleaning </a:t>
          </a:r>
          <a:r>
            <a:rPr lang="en-US" sz="2000" b="1" u="sng" kern="1200" dirty="0"/>
            <a:t>&amp; Feature selection- </a:t>
          </a:r>
          <a:r>
            <a:rPr lang="en-US" sz="1800" b="1" kern="1200" dirty="0">
              <a:solidFill>
                <a:schemeClr val="tx1"/>
              </a:solidFill>
            </a:rPr>
            <a:t>Using python regular expression library URLs from the tweets were removed. </a:t>
          </a:r>
          <a:r>
            <a:rPr lang="en-US" sz="1800" b="1" strike="noStrike" kern="1200" spc="-1" dirty="0">
              <a:solidFill>
                <a:schemeClr val="tx1"/>
              </a:solidFill>
              <a:uFill>
                <a:solidFill>
                  <a:srgbClr val="FFFFFF"/>
                </a:solidFill>
              </a:uFill>
              <a:latin typeface="Calibri"/>
            </a:rPr>
            <a:t>The NLTK corpus library was used to remove stop words</a:t>
          </a:r>
          <a:endParaRPr lang="en-US" sz="1800" b="1" kern="1200" dirty="0">
            <a:solidFill>
              <a:schemeClr val="tx1"/>
            </a:solidFill>
          </a:endParaRPr>
        </a:p>
      </dsp:txBody>
      <dsp:txXfrm>
        <a:off x="4066198" y="4486747"/>
        <a:ext cx="3061231" cy="1731082"/>
      </dsp:txXfrm>
    </dsp:sp>
    <dsp:sp modelId="{ED599211-0923-4998-83C1-0BF415998804}">
      <dsp:nvSpPr>
        <dsp:cNvPr id="0" name=""/>
        <dsp:cNvSpPr/>
      </dsp:nvSpPr>
      <dsp:spPr>
        <a:xfrm>
          <a:off x="-537576" y="154558"/>
          <a:ext cx="5393799" cy="5393799"/>
        </a:xfrm>
        <a:custGeom>
          <a:avLst/>
          <a:gdLst/>
          <a:ahLst/>
          <a:cxnLst/>
          <a:rect l="0" t="0" r="0" b="0"/>
          <a:pathLst>
            <a:path>
              <a:moveTo>
                <a:pt x="4216226" y="4925109"/>
              </a:moveTo>
              <a:arcTo wR="2696899" hR="2696899" stAng="3342690" swAng="1483477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475DFD-551E-44F3-B949-575E2BF61B10}">
      <dsp:nvSpPr>
        <dsp:cNvPr id="0" name=""/>
        <dsp:cNvSpPr/>
      </dsp:nvSpPr>
      <dsp:spPr>
        <a:xfrm>
          <a:off x="9339" y="3471921"/>
          <a:ext cx="3347784" cy="207537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u="sng" kern="1200" dirty="0" smtClean="0"/>
            <a:t>5-Classifier </a:t>
          </a:r>
          <a:r>
            <a:rPr lang="en-US" sz="2000" b="1" u="sng" kern="1200" dirty="0"/>
            <a:t>training- </a:t>
          </a:r>
          <a:r>
            <a:rPr lang="en-US" sz="1800" b="1" kern="1200" dirty="0">
              <a:solidFill>
                <a:schemeClr val="tx1"/>
              </a:solidFill>
            </a:rPr>
            <a:t>The dataset was split between training, development and testing data and using random forest &amp; SVM- machine learning algorithms, the classifier was trained.</a:t>
          </a:r>
        </a:p>
      </dsp:txBody>
      <dsp:txXfrm>
        <a:off x="110651" y="3573233"/>
        <a:ext cx="3145160" cy="1872754"/>
      </dsp:txXfrm>
    </dsp:sp>
    <dsp:sp modelId="{4612EBDA-A282-4649-8826-05CFBD18A1BE}">
      <dsp:nvSpPr>
        <dsp:cNvPr id="0" name=""/>
        <dsp:cNvSpPr/>
      </dsp:nvSpPr>
      <dsp:spPr>
        <a:xfrm>
          <a:off x="1185653" y="-432435"/>
          <a:ext cx="5393799" cy="5393799"/>
        </a:xfrm>
        <a:custGeom>
          <a:avLst/>
          <a:gdLst/>
          <a:ahLst/>
          <a:cxnLst/>
          <a:rect l="0" t="0" r="0" b="0"/>
          <a:pathLst>
            <a:path>
              <a:moveTo>
                <a:pt x="202414" y="3721991"/>
              </a:moveTo>
              <a:arcTo wR="2696899" hR="2696899" stAng="9459608" swAng="773844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66BD40-24D5-43A3-ADB3-4F55B115BF13}">
      <dsp:nvSpPr>
        <dsp:cNvPr id="0" name=""/>
        <dsp:cNvSpPr/>
      </dsp:nvSpPr>
      <dsp:spPr>
        <a:xfrm>
          <a:off x="0" y="998375"/>
          <a:ext cx="2795397" cy="150980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u="sng" kern="1200" dirty="0" smtClean="0"/>
            <a:t>6-Evaluation- </a:t>
          </a:r>
          <a:r>
            <a:rPr lang="en-US" sz="1800" b="1" u="none" kern="1200" dirty="0">
              <a:solidFill>
                <a:schemeClr val="tx1"/>
              </a:solidFill>
            </a:rPr>
            <a:t>The result (precision &amp; accuracy) from the classifier were displayed in a histogram.</a:t>
          </a:r>
        </a:p>
      </dsp:txBody>
      <dsp:txXfrm>
        <a:off x="73702" y="1072077"/>
        <a:ext cx="2647993" cy="1362398"/>
      </dsp:txXfrm>
    </dsp:sp>
    <dsp:sp modelId="{28F6B3D3-F25F-452D-86A8-AB5F02C4D1BB}">
      <dsp:nvSpPr>
        <dsp:cNvPr id="0" name=""/>
        <dsp:cNvSpPr/>
      </dsp:nvSpPr>
      <dsp:spPr>
        <a:xfrm>
          <a:off x="-974706" y="998049"/>
          <a:ext cx="5393799" cy="5393799"/>
        </a:xfrm>
        <a:custGeom>
          <a:avLst/>
          <a:gdLst/>
          <a:ahLst/>
          <a:cxnLst/>
          <a:rect l="0" t="0" r="0" b="0"/>
          <a:pathLst>
            <a:path>
              <a:moveTo>
                <a:pt x="3135198" y="35854"/>
              </a:moveTo>
              <a:arcTo wR="2696899" hR="2696899" stAng="16761190" swAng="1584609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46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44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114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07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692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47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61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0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75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627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08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AA6A4-9EE3-430D-B133-58C5F099D9D4}" type="datetimeFigureOut">
              <a:rPr lang="en-US" smtClean="0"/>
              <a:t>6/19/2017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33A57-94FF-4C04-B77C-385803D1A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29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1866780" y="1070527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Summer Internship Project (2017</a:t>
            </a:r>
            <a:r>
              <a:rPr lang="en-US" sz="6000" b="0" strike="noStrike" spc="-1" dirty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)</a:t>
            </a:r>
            <a:endParaRPr lang="en-US" sz="1800" b="0" strike="noStrike" spc="-1" dirty="0">
              <a:solidFill>
                <a:srgbClr val="0070C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1658961" y="515677"/>
            <a:ext cx="9143640" cy="197703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4800" b="1" strike="noStrike" spc="-1" dirty="0" smtClean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Classification Of Tweets that threaten education</a:t>
            </a:r>
            <a:endParaRPr lang="en-US" sz="4800" b="1" strike="noStrike" spc="-1" dirty="0" smtClean="0">
              <a:solidFill>
                <a:srgbClr val="0070C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442363" y="4198993"/>
            <a:ext cx="2888673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DejaVu Sans"/>
              </a:rPr>
              <a:t>Group Members</a:t>
            </a:r>
            <a:r>
              <a:rPr lang="en-US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DejaVu Sans"/>
              </a:rPr>
              <a:t>-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DejaVu Sans"/>
              </a:rPr>
              <a:t>Maimoon Siddiqui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Meghana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Yechuri</a:t>
            </a:r>
            <a:endParaRPr lang="en-US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Nandhini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Vedkumar</a:t>
            </a: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Patel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Yusuf Ansari</a:t>
            </a:r>
            <a:endParaRPr lang="en-US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331036" y="4333009"/>
            <a:ext cx="28609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Mentors-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Dr. Muhammad Imran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Dr. </a:t>
            </a:r>
            <a:r>
              <a:rPr lang="en-US" b="1" dirty="0" err="1" smtClean="0"/>
              <a:t>Ferda</a:t>
            </a:r>
            <a:r>
              <a:rPr lang="en-US" b="1" dirty="0" smtClean="0"/>
              <a:t> </a:t>
            </a:r>
            <a:r>
              <a:rPr lang="en-US" b="1" dirty="0" err="1" smtClean="0"/>
              <a:t>Ofil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7282005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802493"/>
          </a:xfrm>
          <a:solidFill>
            <a:schemeClr val="accent5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Data Distribution</a:t>
            </a:r>
          </a:p>
        </p:txBody>
      </p:sp>
      <p:graphicFrame>
        <p:nvGraphicFramePr>
          <p:cNvPr id="6" name="Content Placeholder 6"/>
          <p:cNvGraphicFramePr>
            <a:graphicFrameLocks noGrp="1"/>
          </p:cNvGraphicFramePr>
          <p:nvPr>
            <p:ph idx="1"/>
            <p:extLst/>
          </p:nvPr>
        </p:nvGraphicFramePr>
        <p:xfrm>
          <a:off x="6482687" y="1337481"/>
          <a:ext cx="5587394" cy="4838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/>
          <p:cNvGraphicFramePr/>
          <p:nvPr>
            <p:extLst/>
          </p:nvPr>
        </p:nvGraphicFramePr>
        <p:xfrm>
          <a:off x="133153" y="1540408"/>
          <a:ext cx="6520866" cy="4404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68221" y="6317624"/>
            <a:ext cx="3519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Inter-annotator agreement = &gt;70% </a:t>
            </a:r>
          </a:p>
        </p:txBody>
      </p:sp>
    </p:spTree>
    <p:extLst>
      <p:ext uri="{BB962C8B-B14F-4D97-AF65-F5344CB8AC3E}">
        <p14:creationId xmlns:p14="http://schemas.microsoft.com/office/powerpoint/2010/main" val="340661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770162" y="1854591"/>
            <a:ext cx="1617785" cy="10410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Remove </a:t>
            </a:r>
            <a:r>
              <a:rPr lang="en-US" dirty="0" err="1" smtClean="0"/>
              <a:t>urls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980008" y="3842240"/>
            <a:ext cx="1617785" cy="10410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Gibberish values like </a:t>
            </a:r>
          </a:p>
          <a:p>
            <a:pPr algn="ctr"/>
            <a:r>
              <a:rPr lang="en-US" dirty="0" smtClean="0"/>
              <a:t>@ #$%</a:t>
            </a:r>
            <a:r>
              <a:rPr lang="en-US" dirty="0" smtClean="0">
                <a:sym typeface="Wingdings" panose="05000000000000000000" pitchFamily="2" charset="2"/>
              </a:rPr>
              <a:t>():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329310" y="1185200"/>
            <a:ext cx="1617785" cy="10410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Remove stop words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7886700" y="3631225"/>
            <a:ext cx="1784254" cy="10410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Remove punctuations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7886700" y="1854591"/>
            <a:ext cx="1617785" cy="10410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Lower casing 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5327552" y="4672235"/>
            <a:ext cx="1617785" cy="10410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Sort the data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5327552" y="2946595"/>
            <a:ext cx="1617785" cy="10410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Clean input data</a:t>
            </a:r>
            <a:endParaRPr lang="en-US" dirty="0"/>
          </a:p>
        </p:txBody>
      </p:sp>
      <p:cxnSp>
        <p:nvCxnSpPr>
          <p:cNvPr id="10" name="Straight Arrow Connector 9"/>
          <p:cNvCxnSpPr>
            <a:stCxn id="2" idx="5"/>
          </p:cNvCxnSpPr>
          <p:nvPr/>
        </p:nvCxnSpPr>
        <p:spPr>
          <a:xfrm>
            <a:off x="4151028" y="2743149"/>
            <a:ext cx="1644861" cy="3798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4"/>
            <a:endCxn id="8" idx="0"/>
          </p:cNvCxnSpPr>
          <p:nvPr/>
        </p:nvCxnSpPr>
        <p:spPr>
          <a:xfrm flipH="1">
            <a:off x="6136445" y="2226210"/>
            <a:ext cx="1758" cy="720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3"/>
            <a:endCxn id="8" idx="7"/>
          </p:cNvCxnSpPr>
          <p:nvPr/>
        </p:nvCxnSpPr>
        <p:spPr>
          <a:xfrm flipH="1">
            <a:off x="6708418" y="2743149"/>
            <a:ext cx="1415201" cy="355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2"/>
          </p:cNvCxnSpPr>
          <p:nvPr/>
        </p:nvCxnSpPr>
        <p:spPr>
          <a:xfrm flipH="1" flipV="1">
            <a:off x="6945337" y="3631225"/>
            <a:ext cx="941363" cy="520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" idx="7"/>
            <a:endCxn id="8" idx="3"/>
          </p:cNvCxnSpPr>
          <p:nvPr/>
        </p:nvCxnSpPr>
        <p:spPr>
          <a:xfrm flipV="1">
            <a:off x="4360874" y="3835153"/>
            <a:ext cx="1203597" cy="159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0"/>
            <a:endCxn id="8" idx="4"/>
          </p:cNvCxnSpPr>
          <p:nvPr/>
        </p:nvCxnSpPr>
        <p:spPr>
          <a:xfrm flipV="1">
            <a:off x="6136445" y="3987605"/>
            <a:ext cx="0" cy="684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1"/>
          <p:cNvSpPr txBox="1">
            <a:spLocks/>
          </p:cNvSpPr>
          <p:nvPr/>
        </p:nvSpPr>
        <p:spPr>
          <a:xfrm>
            <a:off x="-28136" y="188889"/>
            <a:ext cx="12220136" cy="763465"/>
          </a:xfrm>
          <a:prstGeom prst="rect">
            <a:avLst/>
          </a:prstGeom>
          <a:solidFill>
            <a:schemeClr val="accent5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Pre processing</a:t>
            </a:r>
          </a:p>
        </p:txBody>
      </p:sp>
    </p:spTree>
    <p:extLst>
      <p:ext uri="{BB962C8B-B14F-4D97-AF65-F5344CB8AC3E}">
        <p14:creationId xmlns:p14="http://schemas.microsoft.com/office/powerpoint/2010/main" val="305553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655" y="-498618"/>
            <a:ext cx="9144000" cy="2387600"/>
          </a:xfrm>
        </p:spPr>
        <p:txBody>
          <a:bodyPr/>
          <a:lstStyle/>
          <a:p>
            <a:pPr algn="l"/>
            <a:r>
              <a:rPr lang="en-IN" dirty="0" smtClean="0"/>
              <a:t>Feature Extraction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655" y="2313710"/>
            <a:ext cx="9836727" cy="4336471"/>
          </a:xfrm>
        </p:spPr>
        <p:txBody>
          <a:bodyPr>
            <a:normAutofit/>
          </a:bodyPr>
          <a:lstStyle/>
          <a:p>
            <a:r>
              <a:rPr lang="en-IN" dirty="0" smtClean="0"/>
              <a:t>In machine learning a</a:t>
            </a:r>
            <a:r>
              <a:rPr lang="en-IN" dirty="0"/>
              <a:t> </a:t>
            </a:r>
            <a:r>
              <a:rPr lang="en-IN" b="1" dirty="0"/>
              <a:t>feature</a:t>
            </a:r>
            <a:r>
              <a:rPr lang="en-IN" dirty="0"/>
              <a:t> is an individual measurable property of a phenomenon being observed</a:t>
            </a:r>
            <a:r>
              <a:rPr lang="en-IN" dirty="0" smtClean="0"/>
              <a:t>. </a:t>
            </a:r>
            <a:r>
              <a:rPr lang="en-IN" dirty="0"/>
              <a:t>Choosing informative, discriminating and independent features is a crucial step </a:t>
            </a:r>
            <a:r>
              <a:rPr lang="en-IN" dirty="0" smtClean="0"/>
              <a:t>in</a:t>
            </a:r>
            <a:r>
              <a:rPr lang="en-IN" dirty="0"/>
              <a:t> </a:t>
            </a:r>
            <a:r>
              <a:rPr lang="en-IN" dirty="0" smtClean="0"/>
              <a:t>classification.</a:t>
            </a:r>
          </a:p>
          <a:p>
            <a:endParaRPr lang="en-IN" dirty="0" smtClean="0"/>
          </a:p>
          <a:p>
            <a:r>
              <a:rPr lang="en-IN" dirty="0" smtClean="0"/>
              <a:t>Text is represented in terms </a:t>
            </a:r>
            <a:r>
              <a:rPr lang="en-IN" dirty="0"/>
              <a:t>occurrence </a:t>
            </a:r>
            <a:r>
              <a:rPr lang="en-IN" dirty="0" smtClean="0"/>
              <a:t>frequencies, </a:t>
            </a:r>
            <a:r>
              <a:rPr lang="en-IN" dirty="0"/>
              <a:t>then it can be transformed into a reduced set of features (also named a feature vector</a:t>
            </a:r>
            <a:r>
              <a:rPr lang="en-IN" dirty="0" smtClean="0"/>
              <a:t>). </a:t>
            </a:r>
          </a:p>
          <a:p>
            <a:endParaRPr lang="en-IN" dirty="0"/>
          </a:p>
          <a:p>
            <a:r>
              <a:rPr lang="en-IN" dirty="0" smtClean="0"/>
              <a:t>A</a:t>
            </a:r>
            <a:r>
              <a:rPr lang="en-IN" dirty="0"/>
              <a:t> </a:t>
            </a:r>
            <a:r>
              <a:rPr lang="en-IN" b="1" dirty="0"/>
              <a:t>feature vector</a:t>
            </a:r>
            <a:r>
              <a:rPr lang="en-IN" dirty="0"/>
              <a:t> is an n-dimensional vector of numerical features that represent some object. 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1419639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9282" t="11459" r="1765" b="43465"/>
          <a:stretch/>
        </p:blipFill>
        <p:spPr>
          <a:xfrm>
            <a:off x="734289" y="498763"/>
            <a:ext cx="2840183" cy="379755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79389" t="55587" r="2296" b="14110"/>
          <a:stretch/>
        </p:blipFill>
        <p:spPr>
          <a:xfrm>
            <a:off x="4530438" y="706580"/>
            <a:ext cx="3127662" cy="29094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9177" t="33239" r="2508" b="35511"/>
          <a:stretch/>
        </p:blipFill>
        <p:spPr>
          <a:xfrm>
            <a:off x="8461664" y="706580"/>
            <a:ext cx="2888463" cy="2770910"/>
          </a:xfrm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522269" y="4925147"/>
            <a:ext cx="9144000" cy="1655762"/>
          </a:xfrm>
        </p:spPr>
        <p:txBody>
          <a:bodyPr/>
          <a:lstStyle/>
          <a:p>
            <a:r>
              <a:rPr lang="en-IN" dirty="0" smtClean="0"/>
              <a:t>Sepal length 	Sepal width	Petal length	Petal width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028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-346219"/>
            <a:ext cx="9144000" cy="2387600"/>
          </a:xfrm>
        </p:spPr>
        <p:txBody>
          <a:bodyPr/>
          <a:lstStyle/>
          <a:p>
            <a:r>
              <a:rPr lang="en-IN" dirty="0" smtClean="0"/>
              <a:t>Algorithms used for feature extraction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9309" y="1939636"/>
            <a:ext cx="9421091" cy="3616037"/>
          </a:xfrm>
        </p:spPr>
        <p:txBody>
          <a:bodyPr>
            <a:normAutofit/>
          </a:bodyPr>
          <a:lstStyle/>
          <a:p>
            <a:pPr algn="l"/>
            <a:r>
              <a:rPr lang="en-IN" dirty="0" smtClean="0"/>
              <a:t>Count </a:t>
            </a:r>
            <a:r>
              <a:rPr lang="en-IN" dirty="0" err="1" smtClean="0"/>
              <a:t>Vectorizer</a:t>
            </a:r>
            <a:endParaRPr lang="en-IN" dirty="0" smtClean="0"/>
          </a:p>
          <a:p>
            <a:pPr algn="l"/>
            <a:r>
              <a:rPr lang="en-IN" dirty="0"/>
              <a:t>Convert a collection of text documents to a matrix of token </a:t>
            </a:r>
            <a:r>
              <a:rPr lang="en-IN" dirty="0" smtClean="0"/>
              <a:t>counts. </a:t>
            </a:r>
            <a:r>
              <a:rPr lang="en-IN" dirty="0"/>
              <a:t>This </a:t>
            </a:r>
            <a:r>
              <a:rPr lang="en-IN" dirty="0" smtClean="0"/>
              <a:t>implementation </a:t>
            </a:r>
            <a:r>
              <a:rPr lang="en-IN" dirty="0"/>
              <a:t>produces a sparse representation of the </a:t>
            </a:r>
            <a:r>
              <a:rPr lang="en-IN" dirty="0" smtClean="0"/>
              <a:t>counts.</a:t>
            </a:r>
          </a:p>
          <a:p>
            <a:pPr algn="l"/>
            <a:endParaRPr lang="en-IN" dirty="0" smtClean="0"/>
          </a:p>
          <a:p>
            <a:pPr algn="l"/>
            <a:r>
              <a:rPr lang="en-IN" dirty="0" err="1" smtClean="0"/>
              <a:t>Tfidf</a:t>
            </a:r>
            <a:r>
              <a:rPr lang="en-IN" dirty="0" smtClean="0"/>
              <a:t> </a:t>
            </a:r>
            <a:r>
              <a:rPr lang="en-IN" dirty="0" err="1" smtClean="0"/>
              <a:t>Vectorizer</a:t>
            </a:r>
            <a:r>
              <a:rPr lang="en-IN" dirty="0" smtClean="0"/>
              <a:t> (</a:t>
            </a:r>
            <a:r>
              <a:rPr lang="en-IN" dirty="0"/>
              <a:t>Term frequency–Inverse document </a:t>
            </a:r>
            <a:r>
              <a:rPr lang="en-IN" dirty="0" smtClean="0"/>
              <a:t>frequency)</a:t>
            </a:r>
          </a:p>
          <a:p>
            <a:pPr algn="l"/>
            <a:r>
              <a:rPr lang="en-IN" dirty="0"/>
              <a:t>A high weight in </a:t>
            </a:r>
            <a:r>
              <a:rPr lang="en-IN" dirty="0" err="1"/>
              <a:t>tf</a:t>
            </a:r>
            <a:r>
              <a:rPr lang="en-IN" dirty="0"/>
              <a:t>–</a:t>
            </a:r>
            <a:r>
              <a:rPr lang="en-IN" dirty="0" err="1"/>
              <a:t>idf</a:t>
            </a:r>
            <a:r>
              <a:rPr lang="en-IN" dirty="0"/>
              <a:t> is reached by a high term frequency (in the given document) and a low document frequency of the term in the whole collection of documents; the weights hence tend to filter out common terms</a:t>
            </a:r>
            <a:r>
              <a:rPr lang="en-IN" dirty="0" smtClean="0"/>
              <a:t>.</a:t>
            </a:r>
            <a:endParaRPr lang="en-IN" dirty="0"/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64814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1986" t="42709" r="67037" b="50852"/>
          <a:stretch/>
        </p:blipFill>
        <p:spPr>
          <a:xfrm>
            <a:off x="6539345" y="489848"/>
            <a:ext cx="4461164" cy="76994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1879" t="77746" r="61181" b="19034"/>
          <a:stretch/>
        </p:blipFill>
        <p:spPr>
          <a:xfrm>
            <a:off x="858982" y="1757451"/>
            <a:ext cx="5154717" cy="3463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879" t="74526" r="66079" b="12595"/>
          <a:stretch/>
        </p:blipFill>
        <p:spPr>
          <a:xfrm>
            <a:off x="6539345" y="2854035"/>
            <a:ext cx="4006616" cy="13161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1986" t="59754" r="56283" b="27746"/>
          <a:stretch/>
        </p:blipFill>
        <p:spPr>
          <a:xfrm>
            <a:off x="858982" y="5043053"/>
            <a:ext cx="5192094" cy="114992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858982" y="1259796"/>
            <a:ext cx="3241964" cy="526473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>
                <a:solidFill>
                  <a:schemeClr val="accent1"/>
                </a:solidFill>
              </a:rPr>
              <a:t>After tokenizing</a:t>
            </a:r>
            <a:endParaRPr lang="en-IN" sz="3200" b="1" dirty="0">
              <a:solidFill>
                <a:schemeClr val="accent1"/>
              </a:solidFill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5652654" y="2327562"/>
            <a:ext cx="3241964" cy="5264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 smtClean="0">
                <a:solidFill>
                  <a:schemeClr val="accent1"/>
                </a:solidFill>
              </a:rPr>
              <a:t>Count </a:t>
            </a:r>
            <a:r>
              <a:rPr lang="en-IN" sz="3200" b="1" dirty="0" err="1" smtClean="0">
                <a:solidFill>
                  <a:schemeClr val="accent1"/>
                </a:solidFill>
              </a:rPr>
              <a:t>Vectorizer</a:t>
            </a:r>
            <a:endParaRPr lang="en-IN" sz="3200" b="1" dirty="0">
              <a:solidFill>
                <a:schemeClr val="accent1"/>
              </a:solidFill>
            </a:endParaRPr>
          </a:p>
        </p:txBody>
      </p:sp>
      <p:sp>
        <p:nvSpPr>
          <p:cNvPr id="10" name="Title 6"/>
          <p:cNvSpPr txBox="1">
            <a:spLocks/>
          </p:cNvSpPr>
          <p:nvPr/>
        </p:nvSpPr>
        <p:spPr>
          <a:xfrm>
            <a:off x="526472" y="4521432"/>
            <a:ext cx="3241964" cy="5264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 err="1" smtClean="0">
                <a:solidFill>
                  <a:schemeClr val="accent1"/>
                </a:solidFill>
              </a:rPr>
              <a:t>Tf</a:t>
            </a:r>
            <a:r>
              <a:rPr lang="en-IN" sz="3200" b="1" dirty="0" smtClean="0">
                <a:solidFill>
                  <a:schemeClr val="accent1"/>
                </a:solidFill>
              </a:rPr>
              <a:t>- </a:t>
            </a:r>
            <a:r>
              <a:rPr lang="en-IN" sz="3200" b="1" dirty="0" err="1" smtClean="0">
                <a:solidFill>
                  <a:schemeClr val="accent1"/>
                </a:solidFill>
              </a:rPr>
              <a:t>idf</a:t>
            </a:r>
            <a:r>
              <a:rPr lang="en-IN" sz="3200" b="1" dirty="0" smtClean="0">
                <a:solidFill>
                  <a:schemeClr val="accent1"/>
                </a:solidFill>
              </a:rPr>
              <a:t> </a:t>
            </a:r>
            <a:r>
              <a:rPr lang="en-IN" sz="3200" b="1" dirty="0" err="1" smtClean="0">
                <a:solidFill>
                  <a:schemeClr val="accent1"/>
                </a:solidFill>
              </a:rPr>
              <a:t>Vectorizer</a:t>
            </a:r>
            <a:endParaRPr lang="en-IN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618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1" y="-332364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IN" dirty="0" err="1" smtClean="0"/>
              <a:t>TfidfVectorizer</a:t>
            </a:r>
            <a:r>
              <a:rPr lang="en-IN" dirty="0" smtClean="0"/>
              <a:t>()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8364" y="2457017"/>
            <a:ext cx="9906000" cy="3929928"/>
          </a:xfrm>
        </p:spPr>
        <p:txBody>
          <a:bodyPr/>
          <a:lstStyle/>
          <a:p>
            <a:pPr algn="l"/>
            <a:r>
              <a:rPr lang="en-IN" sz="3200" b="1" dirty="0" err="1" smtClean="0"/>
              <a:t>TfidfVectorizer</a:t>
            </a:r>
            <a:r>
              <a:rPr lang="en-IN" sz="3200" b="1" dirty="0"/>
              <a:t> </a:t>
            </a:r>
            <a:r>
              <a:rPr lang="en-IN" sz="3200" b="1" dirty="0" smtClean="0"/>
              <a:t>parameters</a:t>
            </a:r>
            <a:r>
              <a:rPr lang="en-IN" sz="3200" dirty="0" smtClean="0"/>
              <a:t>:</a:t>
            </a:r>
          </a:p>
          <a:p>
            <a:pPr lvl="1" algn="l"/>
            <a:r>
              <a:rPr lang="en-IN" sz="2400" b="1" dirty="0" err="1" smtClean="0"/>
              <a:t>Stop_words</a:t>
            </a:r>
            <a:r>
              <a:rPr lang="en-IN" sz="2400" dirty="0" smtClean="0"/>
              <a:t>: to remove stop words.</a:t>
            </a:r>
          </a:p>
          <a:p>
            <a:pPr lvl="1" algn="l"/>
            <a:r>
              <a:rPr lang="en-IN" sz="2400" b="1" dirty="0" smtClean="0"/>
              <a:t>Lowercase</a:t>
            </a:r>
            <a:r>
              <a:rPr lang="en-IN" sz="2400" dirty="0" smtClean="0"/>
              <a:t>: </a:t>
            </a:r>
            <a:r>
              <a:rPr lang="en-IN" sz="2400" dirty="0"/>
              <a:t>Convert all characters to lowercase before </a:t>
            </a:r>
            <a:r>
              <a:rPr lang="en-IN" sz="2400" dirty="0" smtClean="0"/>
              <a:t>tokenizing.</a:t>
            </a:r>
          </a:p>
          <a:p>
            <a:pPr lvl="1" algn="l"/>
            <a:r>
              <a:rPr lang="en-IN" sz="2400" b="1" dirty="0" smtClean="0"/>
              <a:t>Tokenizer</a:t>
            </a:r>
            <a:r>
              <a:rPr lang="en-IN" sz="2400" dirty="0" smtClean="0"/>
              <a:t>: tokenizes the string.</a:t>
            </a:r>
          </a:p>
          <a:p>
            <a:pPr lvl="1" algn="l"/>
            <a:r>
              <a:rPr lang="en-IN" sz="2400" b="1" dirty="0" err="1" smtClean="0"/>
              <a:t>max_features</a:t>
            </a:r>
            <a:r>
              <a:rPr lang="en-IN" sz="2400" dirty="0" smtClean="0"/>
              <a:t>: maximum number of features.</a:t>
            </a:r>
          </a:p>
          <a:p>
            <a:pPr lvl="1" algn="l"/>
            <a:r>
              <a:rPr lang="en-IN" sz="2400" b="1" dirty="0" err="1" smtClean="0"/>
              <a:t>ngram_range</a:t>
            </a:r>
            <a:r>
              <a:rPr lang="en-IN" sz="2400" dirty="0" smtClean="0"/>
              <a:t>:</a:t>
            </a:r>
            <a:r>
              <a:rPr lang="en-IN" sz="2400" b="1" dirty="0" smtClean="0"/>
              <a:t> </a:t>
            </a:r>
            <a:r>
              <a:rPr lang="en-IN" sz="2400" dirty="0"/>
              <a:t>The lower and upper boundary of the range of n-values for different n-grams to be extracted.</a:t>
            </a:r>
            <a:endParaRPr lang="en-IN" sz="2400" dirty="0" smtClean="0"/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3968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-401637"/>
            <a:ext cx="9144000" cy="2387600"/>
          </a:xfrm>
        </p:spPr>
        <p:txBody>
          <a:bodyPr/>
          <a:lstStyle/>
          <a:p>
            <a:pPr algn="l"/>
            <a:r>
              <a:rPr lang="en-IN" dirty="0" smtClean="0"/>
              <a:t>Classifiers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61166"/>
            <a:ext cx="9144000" cy="3436070"/>
          </a:xfrm>
        </p:spPr>
        <p:txBody>
          <a:bodyPr>
            <a:normAutofit/>
          </a:bodyPr>
          <a:lstStyle/>
          <a:p>
            <a:pPr algn="l"/>
            <a:r>
              <a:rPr lang="en-IN" dirty="0" smtClean="0"/>
              <a:t>Random Forest</a:t>
            </a:r>
          </a:p>
          <a:p>
            <a:pPr algn="l"/>
            <a:r>
              <a:rPr lang="en-IN" dirty="0" smtClean="0"/>
              <a:t>SVM:</a:t>
            </a:r>
          </a:p>
          <a:p>
            <a:pPr algn="l"/>
            <a:r>
              <a:rPr lang="en-IN" dirty="0"/>
              <a:t> </a:t>
            </a:r>
            <a:r>
              <a:rPr lang="en-IN" dirty="0" smtClean="0"/>
              <a:t>    1.Linear SVC</a:t>
            </a:r>
          </a:p>
          <a:p>
            <a:pPr algn="l"/>
            <a:r>
              <a:rPr lang="en-IN" dirty="0" smtClean="0"/>
              <a:t>     2.SVC</a:t>
            </a:r>
          </a:p>
          <a:p>
            <a:pPr algn="l"/>
            <a:r>
              <a:rPr lang="en-IN" dirty="0"/>
              <a:t> </a:t>
            </a:r>
            <a:r>
              <a:rPr lang="en-IN" dirty="0" smtClean="0"/>
              <a:t>          A. </a:t>
            </a:r>
            <a:r>
              <a:rPr lang="en-IN" dirty="0" err="1" smtClean="0"/>
              <a:t>rbf</a:t>
            </a:r>
            <a:endParaRPr lang="en-IN" dirty="0" smtClean="0"/>
          </a:p>
          <a:p>
            <a:pPr algn="l"/>
            <a:r>
              <a:rPr lang="en-IN" dirty="0"/>
              <a:t> </a:t>
            </a:r>
            <a:r>
              <a:rPr lang="en-IN" dirty="0" smtClean="0"/>
              <a:t>          </a:t>
            </a:r>
            <a:r>
              <a:rPr lang="en-IN" dirty="0"/>
              <a:t>B</a:t>
            </a:r>
            <a:r>
              <a:rPr lang="en-IN" dirty="0" smtClean="0"/>
              <a:t>. poly</a:t>
            </a:r>
          </a:p>
          <a:p>
            <a:pPr algn="l"/>
            <a:r>
              <a:rPr lang="en-IN" dirty="0"/>
              <a:t> </a:t>
            </a:r>
            <a:r>
              <a:rPr lang="en-IN" dirty="0" smtClean="0"/>
              <a:t>          C. linear</a:t>
            </a:r>
          </a:p>
        </p:txBody>
      </p:sp>
    </p:spTree>
    <p:extLst>
      <p:ext uri="{BB962C8B-B14F-4D97-AF65-F5344CB8AC3E}">
        <p14:creationId xmlns:p14="http://schemas.microsoft.com/office/powerpoint/2010/main" val="1214545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886384" y="404027"/>
            <a:ext cx="9878598" cy="1646302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smtClean="0"/>
              <a:t>Random Forest Classifier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1631452" y="2050329"/>
            <a:ext cx="899190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bg2">
                    <a:lumMod val="50000"/>
                  </a:schemeClr>
                </a:solidFill>
              </a:rPr>
              <a:t>Random forests or random decision </a:t>
            </a:r>
            <a:r>
              <a:rPr lang="en-IN" sz="2000" dirty="0" smtClean="0">
                <a:solidFill>
                  <a:schemeClr val="bg2">
                    <a:lumMod val="50000"/>
                  </a:schemeClr>
                </a:solidFill>
              </a:rPr>
              <a:t>forests</a:t>
            </a:r>
            <a:r>
              <a:rPr lang="en-IN" sz="2000" dirty="0">
                <a:solidFill>
                  <a:schemeClr val="bg2">
                    <a:lumMod val="50000"/>
                  </a:schemeClr>
                </a:solidFill>
              </a:rPr>
              <a:t> are an ensemble learning method for classification, regression and other tasks, that operate by constructing a multitude of decision trees at training time and outputting the class that is the mode of the classes (classification) or mean prediction (regression) of the individual trees.</a:t>
            </a:r>
          </a:p>
        </p:txBody>
      </p:sp>
      <p:sp>
        <p:nvSpPr>
          <p:cNvPr id="6" name="Rectangle 5"/>
          <p:cNvSpPr/>
          <p:nvPr/>
        </p:nvSpPr>
        <p:spPr>
          <a:xfrm>
            <a:off x="761693" y="3719865"/>
            <a:ext cx="89638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err="1" smtClean="0"/>
              <a:t>RandomForestClassifier</a:t>
            </a:r>
            <a:r>
              <a:rPr lang="en-IN" dirty="0" smtClean="0"/>
              <a:t>(</a:t>
            </a:r>
            <a:r>
              <a:rPr lang="en-IN" dirty="0" err="1" smtClean="0"/>
              <a:t>n_estimators</a:t>
            </a:r>
            <a:r>
              <a:rPr lang="en-IN" dirty="0" smtClean="0"/>
              <a:t>=20,n_jobs=1,max_features=990</a:t>
            </a:r>
            <a:r>
              <a:rPr lang="en-IN" dirty="0"/>
              <a:t>).fit(</a:t>
            </a:r>
            <a:r>
              <a:rPr lang="en-IN" dirty="0" err="1"/>
              <a:t>train_x_feat</a:t>
            </a:r>
            <a:r>
              <a:rPr lang="en-IN" dirty="0"/>
              <a:t>, </a:t>
            </a:r>
            <a:r>
              <a:rPr lang="en-IN" dirty="0" err="1"/>
              <a:t>train_true_y</a:t>
            </a:r>
            <a:r>
              <a:rPr lang="en-IN" dirty="0" smtClean="0"/>
              <a:t>)</a:t>
            </a:r>
          </a:p>
          <a:p>
            <a:r>
              <a:rPr lang="en-IN" dirty="0" smtClean="0"/>
              <a:t>#best conditions chosen after repeated testing(for unigrams).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876609" y="4673850"/>
            <a:ext cx="5250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err="1">
                <a:solidFill>
                  <a:srgbClr val="1D1F22"/>
                </a:solidFill>
              </a:rPr>
              <a:t>n</a:t>
            </a:r>
            <a:r>
              <a:rPr lang="en-IN" dirty="0" err="1" smtClean="0">
                <a:solidFill>
                  <a:srgbClr val="1D1F22"/>
                </a:solidFill>
              </a:rPr>
              <a:t>_estimators</a:t>
            </a:r>
            <a:r>
              <a:rPr lang="en-IN" dirty="0" smtClean="0">
                <a:solidFill>
                  <a:srgbClr val="1D1F22"/>
                </a:solidFill>
              </a:rPr>
              <a:t>: The </a:t>
            </a:r>
            <a:r>
              <a:rPr lang="en-IN" dirty="0">
                <a:solidFill>
                  <a:srgbClr val="1D1F22"/>
                </a:solidFill>
              </a:rPr>
              <a:t>number of trees in the forest.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876609" y="4958515"/>
            <a:ext cx="77516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err="1">
                <a:solidFill>
                  <a:srgbClr val="1D1F22"/>
                </a:solidFill>
              </a:rPr>
              <a:t>n</a:t>
            </a:r>
            <a:r>
              <a:rPr lang="en-IN" dirty="0" err="1" smtClean="0">
                <a:solidFill>
                  <a:srgbClr val="1D1F22"/>
                </a:solidFill>
              </a:rPr>
              <a:t>_jobs</a:t>
            </a:r>
            <a:r>
              <a:rPr lang="en-IN" dirty="0" smtClean="0">
                <a:solidFill>
                  <a:srgbClr val="1D1F22"/>
                </a:solidFill>
              </a:rPr>
              <a:t>: The </a:t>
            </a:r>
            <a:r>
              <a:rPr lang="en-IN" dirty="0">
                <a:solidFill>
                  <a:srgbClr val="1D1F22"/>
                </a:solidFill>
              </a:rPr>
              <a:t>number of jobs to run in parallel for both fit and predict.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876609" y="5304792"/>
            <a:ext cx="39613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err="1" smtClean="0"/>
              <a:t>train_x_feat</a:t>
            </a:r>
            <a:r>
              <a:rPr lang="en-IN" dirty="0" smtClean="0"/>
              <a:t>: term document matrix</a:t>
            </a:r>
          </a:p>
        </p:txBody>
      </p:sp>
    </p:spTree>
    <p:extLst>
      <p:ext uri="{BB962C8B-B14F-4D97-AF65-F5344CB8AC3E}">
        <p14:creationId xmlns:p14="http://schemas.microsoft.com/office/powerpoint/2010/main" val="196944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537" t="15625" r="9750" b="6345"/>
          <a:stretch/>
        </p:blipFill>
        <p:spPr>
          <a:xfrm>
            <a:off x="940378" y="651163"/>
            <a:ext cx="10501745" cy="5708073"/>
          </a:xfrm>
          <a:prstGeom prst="rect">
            <a:avLst/>
          </a:prstGeom>
        </p:spPr>
      </p:pic>
      <p:sp>
        <p:nvSpPr>
          <p:cNvPr id="3" name="Subtitle 5"/>
          <p:cNvSpPr txBox="1">
            <a:spLocks/>
          </p:cNvSpPr>
          <p:nvPr/>
        </p:nvSpPr>
        <p:spPr>
          <a:xfrm>
            <a:off x="441614" y="436273"/>
            <a:ext cx="3617768" cy="21683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 smtClean="0"/>
              <a:t>Sepal length=0.7</a:t>
            </a:r>
          </a:p>
          <a:p>
            <a:r>
              <a:rPr lang="en-IN" dirty="0" smtClean="0"/>
              <a:t>Sepal width=3.2</a:t>
            </a:r>
          </a:p>
          <a:p>
            <a:r>
              <a:rPr lang="en-IN" dirty="0" smtClean="0"/>
              <a:t>Petal length=4.7</a:t>
            </a:r>
          </a:p>
          <a:p>
            <a:r>
              <a:rPr lang="en-IN" dirty="0" smtClean="0"/>
              <a:t>Petal width=1.4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875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609480" y="4284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20" name="Picture 3"/>
          <p:cNvPicPr/>
          <p:nvPr/>
        </p:nvPicPr>
        <p:blipFill>
          <a:blip r:embed="rId2"/>
          <a:stretch/>
        </p:blipFill>
        <p:spPr>
          <a:xfrm>
            <a:off x="5527440" y="1633320"/>
            <a:ext cx="6574320" cy="4953240"/>
          </a:xfrm>
          <a:prstGeom prst="rect">
            <a:avLst/>
          </a:prstGeom>
          <a:ln>
            <a:noFill/>
          </a:ln>
        </p:spPr>
      </p:pic>
      <p:sp>
        <p:nvSpPr>
          <p:cNvPr id="121" name="CustomShape 2"/>
          <p:cNvSpPr/>
          <p:nvPr/>
        </p:nvSpPr>
        <p:spPr>
          <a:xfrm>
            <a:off x="56160" y="1370520"/>
            <a:ext cx="5681160" cy="3656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PEIC Vision-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 program of Education Above All, is a global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which aims to significantly reduce the numbers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of children worldwide who are missing out 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their right to education due to war conflicts,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Or insecurity that threaten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education. Teachers and students may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 killed, tortured or imprisoned.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School and universities may be destroyed.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PEIC aims to protect education in insecurity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and conflict.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3"/>
          <p:cNvSpPr/>
          <p:nvPr/>
        </p:nvSpPr>
        <p:spPr>
          <a:xfrm>
            <a:off x="2717640" y="1006920"/>
            <a:ext cx="70729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Education Above All: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HH Sheikha Moza’s initiative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4"/>
          <p:cNvSpPr/>
          <p:nvPr/>
        </p:nvSpPr>
        <p:spPr>
          <a:xfrm>
            <a:off x="274320" y="5304600"/>
            <a:ext cx="5236200" cy="146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Summer Project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collect, analyze, and build machine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models for the automatic detection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of reports of attacks on education from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social media platforms such as Twitter.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365126"/>
            <a:ext cx="12192000" cy="689952"/>
          </a:xfrm>
          <a:prstGeom prst="rect">
            <a:avLst/>
          </a:prstGeom>
          <a:solidFill>
            <a:schemeClr val="accent5"/>
          </a:solidFill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bg1"/>
                </a:solidFill>
              </a:rPr>
              <a:t>                               Attacks On Education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79795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879021" y="607366"/>
            <a:ext cx="9188374" cy="86554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 smtClean="0"/>
              <a:t>SVM</a:t>
            </a:r>
            <a:endParaRPr lang="en-IN" dirty="0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879021" y="1405931"/>
            <a:ext cx="9553451" cy="1630988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 smtClean="0"/>
              <a:t>An SVM model is a representation of the examples as points in space, mapped so that the examples of the separate categories are divided by a clear gap that is as wide as possible. New examples are then mapped into that same space and predicted to belong to a category based on which side of the gap they fall.</a:t>
            </a:r>
            <a:endParaRPr lang="en-IN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79021" y="2957645"/>
            <a:ext cx="9776279" cy="1755678"/>
          </a:xfrm>
          <a:prstGeom prst="rect">
            <a:avLst/>
          </a:prstGeom>
        </p:spPr>
        <p:txBody>
          <a:bodyPr vert="horz" lIns="91440" tIns="91440" rIns="91440" bIns="9144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 err="1"/>
              <a:t>s</a:t>
            </a:r>
            <a:r>
              <a:rPr lang="en-IN" dirty="0" err="1" smtClean="0"/>
              <a:t>klearn</a:t>
            </a:r>
            <a:r>
              <a:rPr lang="en-IN" dirty="0" smtClean="0"/>
              <a:t> provides following algorithms for classification:</a:t>
            </a:r>
          </a:p>
          <a:p>
            <a:r>
              <a:rPr lang="en-IN" dirty="0" smtClean="0"/>
              <a:t>1.LinearSVC</a:t>
            </a:r>
          </a:p>
          <a:p>
            <a:r>
              <a:rPr lang="en-IN" dirty="0" smtClean="0"/>
              <a:t>2.SVC (</a:t>
            </a:r>
            <a:r>
              <a:rPr lang="en-IN" dirty="0" err="1" smtClean="0"/>
              <a:t>kernals</a:t>
            </a:r>
            <a:r>
              <a:rPr lang="en-IN" dirty="0" smtClean="0"/>
              <a:t> : ’</a:t>
            </a:r>
            <a:r>
              <a:rPr lang="en-IN" dirty="0" err="1" smtClean="0"/>
              <a:t>rbf</a:t>
            </a:r>
            <a:r>
              <a:rPr lang="en-IN" dirty="0" smtClean="0"/>
              <a:t>’ , ’poly’ , ’linear’)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764721" y="4929987"/>
            <a:ext cx="10718223" cy="1630988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 smtClean="0"/>
              <a:t>Out of the above 3 algorithms SVC gave best results (considering test average values ) after finding threshold for different combinations of parameters(Class weight were default).</a:t>
            </a:r>
          </a:p>
          <a:p>
            <a:r>
              <a:rPr lang="en-IN" dirty="0"/>
              <a:t>SVC(kernel='</a:t>
            </a:r>
            <a:r>
              <a:rPr lang="en-IN" dirty="0" err="1"/>
              <a:t>linear',C</a:t>
            </a:r>
            <a:r>
              <a:rPr lang="en-IN" dirty="0"/>
              <a:t>=2.87,shrinking=True)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048359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../_images/sphx_glr_plot_iris_001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6" t="4454" r="2656" b="2289"/>
          <a:stretch/>
        </p:blipFill>
        <p:spPr bwMode="auto">
          <a:xfrm>
            <a:off x="2096327" y="542925"/>
            <a:ext cx="7604885" cy="5758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686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n 3"/>
          <p:cNvSpPr/>
          <p:nvPr/>
        </p:nvSpPr>
        <p:spPr>
          <a:xfrm>
            <a:off x="7248097" y="1604849"/>
            <a:ext cx="1037230" cy="113569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Training dataset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023279" y="2491708"/>
            <a:ext cx="1973239" cy="250071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US" dirty="0" smtClean="0"/>
              <a:t>Clean input data file </a:t>
            </a:r>
            <a:endParaRPr lang="en-US" dirty="0"/>
          </a:p>
        </p:txBody>
      </p:sp>
      <p:sp>
        <p:nvSpPr>
          <p:cNvPr id="7" name="Can 6"/>
          <p:cNvSpPr/>
          <p:nvPr/>
        </p:nvSpPr>
        <p:spPr>
          <a:xfrm>
            <a:off x="7085461" y="3352710"/>
            <a:ext cx="1362503" cy="1139296"/>
          </a:xfrm>
          <a:prstGeom prst="can">
            <a:avLst>
              <a:gd name="adj" fmla="val 285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Development  dataset</a:t>
            </a:r>
            <a:endParaRPr lang="en-US" dirty="0"/>
          </a:p>
        </p:txBody>
      </p:sp>
      <p:sp>
        <p:nvSpPr>
          <p:cNvPr id="8" name="Can 7"/>
          <p:cNvSpPr/>
          <p:nvPr/>
        </p:nvSpPr>
        <p:spPr>
          <a:xfrm>
            <a:off x="7248097" y="5281476"/>
            <a:ext cx="1037230" cy="109935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Testing dataset</a:t>
            </a:r>
            <a:endParaRPr lang="en-US" dirty="0"/>
          </a:p>
        </p:txBody>
      </p:sp>
      <p:cxnSp>
        <p:nvCxnSpPr>
          <p:cNvPr id="10" name="Straight Arrow Connector 9"/>
          <p:cNvCxnSpPr>
            <a:stCxn id="6" idx="4"/>
            <a:endCxn id="4" idx="2"/>
          </p:cNvCxnSpPr>
          <p:nvPr/>
        </p:nvCxnSpPr>
        <p:spPr>
          <a:xfrm flipV="1">
            <a:off x="3996518" y="2172699"/>
            <a:ext cx="3251579" cy="1569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4"/>
            <a:endCxn id="7" idx="2"/>
          </p:cNvCxnSpPr>
          <p:nvPr/>
        </p:nvCxnSpPr>
        <p:spPr>
          <a:xfrm>
            <a:off x="3996518" y="3742066"/>
            <a:ext cx="3088943" cy="180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4"/>
            <a:endCxn id="8" idx="2"/>
          </p:cNvCxnSpPr>
          <p:nvPr/>
        </p:nvCxnSpPr>
        <p:spPr>
          <a:xfrm>
            <a:off x="3996518" y="3742066"/>
            <a:ext cx="3251579" cy="2089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46408" y="2026954"/>
            <a:ext cx="1641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60% of input data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24987" y="3153229"/>
            <a:ext cx="1641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0% of input data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546407" y="5136494"/>
            <a:ext cx="1641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0% of input data</a:t>
            </a:r>
            <a:endParaRPr lang="en-US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188889"/>
            <a:ext cx="12192000" cy="873812"/>
          </a:xfrm>
          <a:prstGeom prst="rect">
            <a:avLst/>
          </a:prstGeom>
          <a:solidFill>
            <a:schemeClr val="accent5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</a:rPr>
              <a:t>  Train </a:t>
            </a:r>
            <a:r>
              <a:rPr lang="en-US" dirty="0">
                <a:solidFill>
                  <a:schemeClr val="bg1"/>
                </a:solidFill>
              </a:rPr>
              <a:t>and </a:t>
            </a:r>
            <a:r>
              <a:rPr lang="en-US" dirty="0" smtClean="0">
                <a:solidFill>
                  <a:schemeClr val="bg1"/>
                </a:solidFill>
              </a:rPr>
              <a:t>Test </a:t>
            </a:r>
            <a:r>
              <a:rPr lang="en-US" dirty="0">
                <a:solidFill>
                  <a:schemeClr val="bg1"/>
                </a:solidFill>
              </a:rPr>
              <a:t>dataset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61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43" y="1241996"/>
            <a:ext cx="3775936" cy="24672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294" y="1241997"/>
            <a:ext cx="3521953" cy="23343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391" y="3796336"/>
            <a:ext cx="3489342" cy="292870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250826"/>
            <a:ext cx="12192000" cy="689952"/>
          </a:xfrm>
          <a:prstGeom prst="rect">
            <a:avLst/>
          </a:prstGeom>
          <a:solidFill>
            <a:schemeClr val="accent5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bg1"/>
                </a:solidFill>
              </a:rPr>
              <a:t>Result Using Random Forest Classifier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7235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3" y="1676239"/>
            <a:ext cx="4586343" cy="29440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553" y="1204196"/>
            <a:ext cx="4537447" cy="30393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955293"/>
            <a:ext cx="4333875" cy="3324225"/>
          </a:xfrm>
          <a:prstGeom prst="rect">
            <a:avLst/>
          </a:prstGeom>
        </p:spPr>
      </p:pic>
      <p:sp>
        <p:nvSpPr>
          <p:cNvPr id="7" name="Title 1"/>
          <p:cNvSpPr txBox="1">
            <a:spLocks noGrp="1"/>
          </p:cNvSpPr>
          <p:nvPr>
            <p:ph type="title"/>
          </p:nvPr>
        </p:nvSpPr>
        <p:spPr>
          <a:xfrm>
            <a:off x="0" y="117475"/>
            <a:ext cx="12191999" cy="893763"/>
          </a:xfrm>
          <a:prstGeom prst="rect">
            <a:avLst/>
          </a:prstGeom>
          <a:solidFill>
            <a:schemeClr val="accent5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bg1"/>
                </a:solidFill>
              </a:rPr>
              <a:t>Result Using SVM Classifier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080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Improve the performance of our model by having evenly distributed tweets among all the classes.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To help make predictions for unclassified tweets.</a:t>
            </a:r>
            <a:endParaRPr lang="en-US" dirty="0"/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chemeClr val="accent5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bg1"/>
                </a:solidFill>
              </a:rPr>
              <a:t>                                  Next Steps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236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548640" y="1737360"/>
            <a:ext cx="9692640" cy="42062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u="sng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Summer </a:t>
            </a:r>
            <a:r>
              <a:rPr lang="en-US" sz="3600" b="1" u="sng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                            </a:t>
            </a:r>
            <a:endParaRPr lang="en-US" sz="3600" b="1" u="sng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1- Understand supervised machine </a:t>
            </a:r>
            <a:r>
              <a:rPr lang="en-US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learning                              </a:t>
            </a:r>
            <a:endParaRPr lang="en-US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2- Collect, analyze, and build machine learning models </a:t>
            </a:r>
            <a:endParaRPr lang="en-US" sz="2000" b="1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</a:t>
            </a:r>
            <a:r>
              <a:rPr lang="en-US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implement supervised machine learning for </a:t>
            </a:r>
            <a:r>
              <a:rPr lang="en-US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</a:t>
            </a:r>
          </a:p>
          <a:p>
            <a:pPr>
              <a:lnSpc>
                <a:spcPct val="100000"/>
              </a:lnSpc>
            </a:pPr>
            <a:r>
              <a:rPr lang="en-US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en-US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automatic detection of reports of attacks on education </a:t>
            </a:r>
            <a:endParaRPr lang="en-US" sz="2000" b="1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from </a:t>
            </a:r>
            <a:r>
              <a:rPr lang="en-US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social media platforms such as Twitter.</a:t>
            </a:r>
            <a:endParaRPr lang="en-US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365126"/>
            <a:ext cx="12192000" cy="689952"/>
          </a:xfrm>
          <a:prstGeom prst="rect">
            <a:avLst/>
          </a:prstGeom>
          <a:solidFill>
            <a:schemeClr val="accent5"/>
          </a:solidFill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bg1"/>
                </a:solidFill>
              </a:rPr>
              <a:t>                                      Project Goals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6" name="Picture 2" descr="Image result for machine lear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530" y="1641764"/>
            <a:ext cx="5520690" cy="304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118417" y="4760952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2629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137108335"/>
              </p:ext>
            </p:extLst>
          </p:nvPr>
        </p:nvGraphicFramePr>
        <p:xfrm>
          <a:off x="847898" y="1062566"/>
          <a:ext cx="1081278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0" y="176646"/>
            <a:ext cx="12192000" cy="885920"/>
          </a:xfrm>
          <a:prstGeom prst="rect">
            <a:avLst/>
          </a:prstGeom>
          <a:solidFill>
            <a:schemeClr val="accent5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chemeClr val="bg1"/>
                </a:solidFill>
              </a:rPr>
              <a:t>                                         Outline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5694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8003CC-745B-45A6-9C3F-86ABA0D3B1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9488429"/>
              </p:ext>
            </p:extLst>
          </p:nvPr>
        </p:nvGraphicFramePr>
        <p:xfrm>
          <a:off x="838200" y="205273"/>
          <a:ext cx="10515600" cy="6540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4A46CEF3-5DE5-4753-A0C8-A090C476AB3D}"/>
              </a:ext>
            </a:extLst>
          </p:cNvPr>
          <p:cNvSpPr/>
          <p:nvPr/>
        </p:nvSpPr>
        <p:spPr>
          <a:xfrm>
            <a:off x="4590331" y="2967335"/>
            <a:ext cx="30113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u="sng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0"/>
              </a:rPr>
              <a:t>Processing</a:t>
            </a:r>
            <a:endParaRPr lang="en-US" sz="5400" b="0" u="sng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021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689952"/>
          </a:xfrm>
          <a:solidFill>
            <a:schemeClr val="accent5"/>
          </a:solidFill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Data Collection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6" y="1740421"/>
            <a:ext cx="5817194" cy="3853965"/>
          </a:xfrm>
        </p:spPr>
      </p:pic>
      <p:sp>
        <p:nvSpPr>
          <p:cNvPr id="5" name="TextBox 4"/>
          <p:cNvSpPr txBox="1"/>
          <p:nvPr/>
        </p:nvSpPr>
        <p:spPr>
          <a:xfrm>
            <a:off x="1430105" y="5912008"/>
            <a:ext cx="2506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Occurrence of a disaster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149" y="3029815"/>
            <a:ext cx="1187345" cy="11873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60105" y="5542676"/>
            <a:ext cx="51042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Type in the keywords like “Ecuador earthquake” to filter related tweets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AIDR platform, over 900k tweets related to attacks on education have been </a:t>
            </a:r>
            <a:r>
              <a:rPr lang="en-US" dirty="0" smtClean="0"/>
              <a:t>collected</a:t>
            </a:r>
            <a:endParaRPr lang="en-US" b="1" dirty="0" smtClean="0"/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899" y="1740421"/>
            <a:ext cx="5248301" cy="376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15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931926"/>
          </a:xfrm>
          <a:solidFill>
            <a:schemeClr val="accent5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 duplication and Sampling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46" y="1853527"/>
            <a:ext cx="4838131" cy="3227146"/>
          </a:xfrm>
        </p:spPr>
      </p:pic>
      <p:sp>
        <p:nvSpPr>
          <p:cNvPr id="6" name="TextBox 5"/>
          <p:cNvSpPr txBox="1"/>
          <p:nvPr/>
        </p:nvSpPr>
        <p:spPr>
          <a:xfrm>
            <a:off x="838200" y="5377218"/>
            <a:ext cx="4593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From the collected tweets dataset,  only unique data blocks are kept and all redundant tweets are eliminated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915" y="2381072"/>
            <a:ext cx="2143125" cy="214312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79232" y="2769871"/>
            <a:ext cx="45831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From the unique sets of tweets, a sample set of data is obtained for easy understanding.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Sampled ten batches each containing 1k unique tweets out of 900k tweets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30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20505"/>
            <a:ext cx="12192000" cy="662338"/>
          </a:xfrm>
          <a:solidFill>
            <a:schemeClr val="accent5"/>
          </a:solidFill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Attacks on education categories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2176" y="1492332"/>
            <a:ext cx="7769243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Reports </a:t>
            </a:r>
            <a:r>
              <a:rPr lang="en-US" sz="2400" b="1" dirty="0"/>
              <a:t>of student or teacher: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Killed, murdered, assassinated, shot, suicide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Injured, wounded, tortured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Abducted, kidnapped, disappeared, detention, imprisoned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Raped, sexual violence or harassment 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Threatened, extorted, abused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Forced labor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Forced marriage</a:t>
            </a:r>
          </a:p>
          <a:p>
            <a:r>
              <a:rPr lang="en-US" sz="2400" dirty="0"/>
              <a:t> </a:t>
            </a:r>
          </a:p>
          <a:p>
            <a:r>
              <a:rPr lang="en-US" sz="2400" b="1" dirty="0"/>
              <a:t>Reports of school, college, university: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Damaged, destroyed, bombed, attacked, detonated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Shut, closed, evacuated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918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72197"/>
          </a:xfrm>
          <a:solidFill>
            <a:schemeClr val="accent5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Labeling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45" y="2539735"/>
            <a:ext cx="5787290" cy="4195579"/>
          </a:xfrm>
        </p:spPr>
      </p:pic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39550"/>
            <a:ext cx="5181600" cy="3523488"/>
          </a:xfrm>
        </p:spPr>
      </p:pic>
      <p:sp>
        <p:nvSpPr>
          <p:cNvPr id="8" name="TextBox 7"/>
          <p:cNvSpPr txBox="1"/>
          <p:nvPr/>
        </p:nvSpPr>
        <p:spPr>
          <a:xfrm>
            <a:off x="267286" y="1185093"/>
            <a:ext cx="11408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of the sampled 1k tweets are given to human annotators for labeling.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Usually crowd sourcing is done and the human annotated tweets are used to train classifier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 single tweet has different labels, a single label is assigned based on majority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Images are also annotated based on the content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47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849</TotalTime>
  <Words>956</Words>
  <Application>Microsoft Office PowerPoint</Application>
  <PresentationFormat>Widescreen</PresentationFormat>
  <Paragraphs>165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Bernard MT Condensed</vt:lpstr>
      <vt:lpstr>Calibri</vt:lpstr>
      <vt:lpstr>Calibri Light</vt:lpstr>
      <vt:lpstr>DejaVu Sans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Collection</vt:lpstr>
      <vt:lpstr>De duplication and Sampling</vt:lpstr>
      <vt:lpstr>Attacks on education categories </vt:lpstr>
      <vt:lpstr>Labeling</vt:lpstr>
      <vt:lpstr>Data Distribution</vt:lpstr>
      <vt:lpstr>PowerPoint Presentation</vt:lpstr>
      <vt:lpstr>Feature Extraction</vt:lpstr>
      <vt:lpstr>PowerPoint Presentation</vt:lpstr>
      <vt:lpstr>Algorithms used for feature extraction</vt:lpstr>
      <vt:lpstr>After tokenizing</vt:lpstr>
      <vt:lpstr>TfidfVectorizer()</vt:lpstr>
      <vt:lpstr>Classifiers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 Using SVM Classifier</vt:lpstr>
      <vt:lpstr>                                 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Summer Internship Project (2017)</dc:title>
  <dc:creator>yusuf ansari</dc:creator>
  <cp:lastModifiedBy>Ved</cp:lastModifiedBy>
  <cp:revision>40</cp:revision>
  <dcterms:created xsi:type="dcterms:W3CDTF">2017-06-14T07:56:39Z</dcterms:created>
  <dcterms:modified xsi:type="dcterms:W3CDTF">2017-06-19T08:33:05Z</dcterms:modified>
</cp:coreProperties>
</file>

<file path=docProps/thumbnail.jpeg>
</file>